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3"/>
  </p:notesMasterIdLst>
  <p:sldIdLst>
    <p:sldId id="348" r:id="rId5"/>
    <p:sldId id="368" r:id="rId6"/>
    <p:sldId id="266" r:id="rId7"/>
    <p:sldId id="369" r:id="rId8"/>
    <p:sldId id="364" r:id="rId9"/>
    <p:sldId id="301" r:id="rId10"/>
    <p:sldId id="355" r:id="rId11"/>
    <p:sldId id="521" r:id="rId12"/>
    <p:sldId id="514" r:id="rId13"/>
    <p:sldId id="522" r:id="rId14"/>
    <p:sldId id="293" r:id="rId15"/>
    <p:sldId id="314" r:id="rId16"/>
    <p:sldId id="504" r:id="rId17"/>
    <p:sldId id="381" r:id="rId18"/>
    <p:sldId id="382" r:id="rId19"/>
    <p:sldId id="372" r:id="rId20"/>
    <p:sldId id="523" r:id="rId21"/>
    <p:sldId id="524" r:id="rId22"/>
    <p:sldId id="494" r:id="rId23"/>
    <p:sldId id="509" r:id="rId24"/>
    <p:sldId id="515" r:id="rId25"/>
    <p:sldId id="516" r:id="rId26"/>
    <p:sldId id="517" r:id="rId27"/>
    <p:sldId id="518" r:id="rId28"/>
    <p:sldId id="519" r:id="rId29"/>
    <p:sldId id="520" r:id="rId30"/>
    <p:sldId id="386" r:id="rId31"/>
    <p:sldId id="4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21"/>
            <p14:sldId id="514"/>
            <p14:sldId id="522"/>
          </p14:sldIdLst>
        </p14:section>
        <p14:section name="Talk Tasks and CfUs" id="{4C9413DB-D0EA-4B28-BCAD-DF427EF851DC}">
          <p14:sldIdLst>
            <p14:sldId id="293"/>
            <p14:sldId id="314"/>
            <p14:sldId id="504"/>
            <p14:sldId id="381"/>
            <p14:sldId id="382"/>
          </p14:sldIdLst>
        </p14:section>
        <p14:section name="IP/Activity section" id="{7BE6C088-FF53-8841-BAB4-205CA899FCE1}">
          <p14:sldIdLst>
            <p14:sldId id="372"/>
            <p14:sldId id="523"/>
            <p14:sldId id="524"/>
            <p14:sldId id="494"/>
            <p14:sldId id="509"/>
            <p14:sldId id="515"/>
            <p14:sldId id="516"/>
            <p14:sldId id="517"/>
            <p14:sldId id="518"/>
            <p14:sldId id="519"/>
            <p14:sldId id="520"/>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7E354-6B69-1B41-A386-1FE5E96FC228}" v="241" dt="2023-11-15T14:53:24.333"/>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852"/>
    <p:restoredTop sz="72555" autoAdjust="0"/>
  </p:normalViewPr>
  <p:slideViewPr>
    <p:cSldViewPr snapToGrid="0">
      <p:cViewPr varScale="1">
        <p:scale>
          <a:sx n="73" d="100"/>
          <a:sy n="73" d="100"/>
        </p:scale>
        <p:origin x="7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2297E354-6B69-1B41-A386-1FE5E96FC228}"/>
    <pc:docChg chg="undo custSel addSld delSld modSld modSection">
      <pc:chgData name="Joanna Scouler" userId="da2978bb-3a89-42a2-b6f4-686f2140a0cc" providerId="ADAL" clId="{2297E354-6B69-1B41-A386-1FE5E96FC228}" dt="2023-11-15T14:53:28.002" v="441" actId="2696"/>
      <pc:docMkLst>
        <pc:docMk/>
      </pc:docMkLst>
      <pc:sldChg chg="delSp modSp add del mod">
        <pc:chgData name="Joanna Scouler" userId="da2978bb-3a89-42a2-b6f4-686f2140a0cc" providerId="ADAL" clId="{2297E354-6B69-1B41-A386-1FE5E96FC228}" dt="2023-11-15T14:53:28.002" v="441" actId="2696"/>
        <pc:sldMkLst>
          <pc:docMk/>
          <pc:sldMk cId="1380889869" sldId="261"/>
        </pc:sldMkLst>
        <pc:spChg chg="del">
          <ac:chgData name="Joanna Scouler" userId="da2978bb-3a89-42a2-b6f4-686f2140a0cc" providerId="ADAL" clId="{2297E354-6B69-1B41-A386-1FE5E96FC228}" dt="2023-11-15T14:51:03.469" v="319" actId="21"/>
          <ac:spMkLst>
            <pc:docMk/>
            <pc:sldMk cId="1380889869" sldId="261"/>
            <ac:spMk id="2" creationId="{196D66FF-9697-9127-DF56-CDFC49FBB603}"/>
          </ac:spMkLst>
        </pc:spChg>
        <pc:spChg chg="mod">
          <ac:chgData name="Joanna Scouler" userId="da2978bb-3a89-42a2-b6f4-686f2140a0cc" providerId="ADAL" clId="{2297E354-6B69-1B41-A386-1FE5E96FC228}" dt="2023-11-15T14:50:30.453" v="302" actId="20577"/>
          <ac:spMkLst>
            <pc:docMk/>
            <pc:sldMk cId="1380889869" sldId="261"/>
            <ac:spMk id="3" creationId="{51A3B382-1734-C316-22CF-7A9E3151FCD5}"/>
          </ac:spMkLst>
        </pc:spChg>
        <pc:picChg chg="del">
          <ac:chgData name="Joanna Scouler" userId="da2978bb-3a89-42a2-b6f4-686f2140a0cc" providerId="ADAL" clId="{2297E354-6B69-1B41-A386-1FE5E96FC228}" dt="2023-11-15T14:50:40.444" v="304" actId="21"/>
          <ac:picMkLst>
            <pc:docMk/>
            <pc:sldMk cId="1380889869" sldId="261"/>
            <ac:picMk id="2050" creationId="{47241EDC-1D0C-C072-3C6C-0B9ADAD02DB5}"/>
          </ac:picMkLst>
        </pc:picChg>
      </pc:sldChg>
      <pc:sldChg chg="del">
        <pc:chgData name="Joanna Scouler" userId="da2978bb-3a89-42a2-b6f4-686f2140a0cc" providerId="ADAL" clId="{2297E354-6B69-1B41-A386-1FE5E96FC228}" dt="2023-11-15T14:39:27.463" v="3" actId="2696"/>
        <pc:sldMkLst>
          <pc:docMk/>
          <pc:sldMk cId="3612247813" sldId="300"/>
        </pc:sldMkLst>
      </pc:sldChg>
      <pc:sldChg chg="modSp mod modNotesTx">
        <pc:chgData name="Joanna Scouler" userId="da2978bb-3a89-42a2-b6f4-686f2140a0cc" providerId="ADAL" clId="{2297E354-6B69-1B41-A386-1FE5E96FC228}" dt="2023-11-15T14:41:30.145" v="54" actId="20577"/>
        <pc:sldMkLst>
          <pc:docMk/>
          <pc:sldMk cId="2552635373" sldId="301"/>
        </pc:sldMkLst>
        <pc:spChg chg="mod">
          <ac:chgData name="Joanna Scouler" userId="da2978bb-3a89-42a2-b6f4-686f2140a0cc" providerId="ADAL" clId="{2297E354-6B69-1B41-A386-1FE5E96FC228}" dt="2023-11-15T14:40:55.718" v="11" actId="20577"/>
          <ac:spMkLst>
            <pc:docMk/>
            <pc:sldMk cId="2552635373" sldId="301"/>
            <ac:spMk id="2" creationId="{96837B8B-15FA-A840-8DD6-642FF112F3B0}"/>
          </ac:spMkLst>
        </pc:spChg>
      </pc:sldChg>
      <pc:sldChg chg="modSp add mod">
        <pc:chgData name="Joanna Scouler" userId="da2978bb-3a89-42a2-b6f4-686f2140a0cc" providerId="ADAL" clId="{2297E354-6B69-1B41-A386-1FE5E96FC228}" dt="2023-11-15T14:39:24.980" v="2" actId="20577"/>
        <pc:sldMkLst>
          <pc:docMk/>
          <pc:sldMk cId="2456035950" sldId="491"/>
        </pc:sldMkLst>
        <pc:graphicFrameChg chg="modGraphic">
          <ac:chgData name="Joanna Scouler" userId="da2978bb-3a89-42a2-b6f4-686f2140a0cc" providerId="ADAL" clId="{2297E354-6B69-1B41-A386-1FE5E96FC228}" dt="2023-11-15T14:39:24.980" v="2" actId="20577"/>
          <ac:graphicFrameMkLst>
            <pc:docMk/>
            <pc:sldMk cId="2456035950" sldId="491"/>
            <ac:graphicFrameMk id="3" creationId="{2D1EACB4-F44A-B74F-9ED5-BE0F8D4E6DF6}"/>
          </ac:graphicFrameMkLst>
        </pc:graphicFrameChg>
      </pc:sldChg>
      <pc:sldChg chg="delSp modSp del mod">
        <pc:chgData name="Joanna Scouler" userId="da2978bb-3a89-42a2-b6f4-686f2140a0cc" providerId="ADAL" clId="{2297E354-6B69-1B41-A386-1FE5E96FC228}" dt="2023-11-15T14:50:07.984" v="269" actId="2696"/>
        <pc:sldMkLst>
          <pc:docMk/>
          <pc:sldMk cId="2884501206" sldId="505"/>
        </pc:sldMkLst>
        <pc:spChg chg="mod">
          <ac:chgData name="Joanna Scouler" userId="da2978bb-3a89-42a2-b6f4-686f2140a0cc" providerId="ADAL" clId="{2297E354-6B69-1B41-A386-1FE5E96FC228}" dt="2023-11-15T14:46:27.014" v="67" actId="20577"/>
          <ac:spMkLst>
            <pc:docMk/>
            <pc:sldMk cId="2884501206" sldId="505"/>
            <ac:spMk id="2" creationId="{E494B74C-D6E9-8C47-B64D-4A7EA3FB90D0}"/>
          </ac:spMkLst>
        </pc:spChg>
        <pc:spChg chg="mod">
          <ac:chgData name="Joanna Scouler" userId="da2978bb-3a89-42a2-b6f4-686f2140a0cc" providerId="ADAL" clId="{2297E354-6B69-1B41-A386-1FE5E96FC228}" dt="2023-11-15T14:47:25.854" v="165" actId="20577"/>
          <ac:spMkLst>
            <pc:docMk/>
            <pc:sldMk cId="2884501206" sldId="505"/>
            <ac:spMk id="7" creationId="{7A7656BD-BEFC-5484-FD0F-35F3B6B635E2}"/>
          </ac:spMkLst>
        </pc:spChg>
        <pc:spChg chg="del mod">
          <ac:chgData name="Joanna Scouler" userId="da2978bb-3a89-42a2-b6f4-686f2140a0cc" providerId="ADAL" clId="{2297E354-6B69-1B41-A386-1FE5E96FC228}" dt="2023-11-15T14:47:41.320" v="171" actId="21"/>
          <ac:spMkLst>
            <pc:docMk/>
            <pc:sldMk cId="2884501206" sldId="505"/>
            <ac:spMk id="8" creationId="{1F764C78-3DE1-44A0-B656-FB67A825BB1A}"/>
          </ac:spMkLst>
        </pc:spChg>
      </pc:sldChg>
      <pc:sldChg chg="addSp delSp modSp add mod delAnim modAnim">
        <pc:chgData name="Joanna Scouler" userId="da2978bb-3a89-42a2-b6f4-686f2140a0cc" providerId="ADAL" clId="{2297E354-6B69-1B41-A386-1FE5E96FC228}" dt="2023-11-15T14:49:58.720" v="268"/>
        <pc:sldMkLst>
          <pc:docMk/>
          <pc:sldMk cId="775577265" sldId="523"/>
        </pc:sldMkLst>
        <pc:spChg chg="mod">
          <ac:chgData name="Joanna Scouler" userId="da2978bb-3a89-42a2-b6f4-686f2140a0cc" providerId="ADAL" clId="{2297E354-6B69-1B41-A386-1FE5E96FC228}" dt="2023-11-15T14:47:36.066" v="169" actId="20577"/>
          <ac:spMkLst>
            <pc:docMk/>
            <pc:sldMk cId="775577265" sldId="523"/>
            <ac:spMk id="2" creationId="{E494B74C-D6E9-8C47-B64D-4A7EA3FB90D0}"/>
          </ac:spMkLst>
        </pc:spChg>
        <pc:spChg chg="mod">
          <ac:chgData name="Joanna Scouler" userId="da2978bb-3a89-42a2-b6f4-686f2140a0cc" providerId="ADAL" clId="{2297E354-6B69-1B41-A386-1FE5E96FC228}" dt="2023-11-15T14:48:56.722" v="226" actId="20577"/>
          <ac:spMkLst>
            <pc:docMk/>
            <pc:sldMk cId="775577265" sldId="523"/>
            <ac:spMk id="3" creationId="{6095EAB9-3AC7-22F3-DAAA-DD0837E0C823}"/>
          </ac:spMkLst>
        </pc:spChg>
        <pc:spChg chg="mod">
          <ac:chgData name="Joanna Scouler" userId="da2978bb-3a89-42a2-b6f4-686f2140a0cc" providerId="ADAL" clId="{2297E354-6B69-1B41-A386-1FE5E96FC228}" dt="2023-11-15T14:47:59.614" v="199" actId="20577"/>
          <ac:spMkLst>
            <pc:docMk/>
            <pc:sldMk cId="775577265" sldId="523"/>
            <ac:spMk id="4" creationId="{D07DD3C4-E122-30D7-8BA1-2E00859C39EF}"/>
          </ac:spMkLst>
        </pc:spChg>
        <pc:spChg chg="add mod">
          <ac:chgData name="Joanna Scouler" userId="da2978bb-3a89-42a2-b6f4-686f2140a0cc" providerId="ADAL" clId="{2297E354-6B69-1B41-A386-1FE5E96FC228}" dt="2023-11-15T14:47:43.960" v="173"/>
          <ac:spMkLst>
            <pc:docMk/>
            <pc:sldMk cId="775577265" sldId="523"/>
            <ac:spMk id="6" creationId="{7A927DAA-92BE-3648-8364-B448EAF40C32}"/>
          </ac:spMkLst>
        </pc:spChg>
        <pc:spChg chg="del">
          <ac:chgData name="Joanna Scouler" userId="da2978bb-3a89-42a2-b6f4-686f2140a0cc" providerId="ADAL" clId="{2297E354-6B69-1B41-A386-1FE5E96FC228}" dt="2023-11-15T14:47:38.297" v="170" actId="478"/>
          <ac:spMkLst>
            <pc:docMk/>
            <pc:sldMk cId="775577265" sldId="523"/>
            <ac:spMk id="7" creationId="{F9ABAF56-4332-4161-2194-2ABAD49812B0}"/>
          </ac:spMkLst>
        </pc:spChg>
        <pc:spChg chg="del">
          <ac:chgData name="Joanna Scouler" userId="da2978bb-3a89-42a2-b6f4-686f2140a0cc" providerId="ADAL" clId="{2297E354-6B69-1B41-A386-1FE5E96FC228}" dt="2023-11-15T14:47:43.375" v="172" actId="478"/>
          <ac:spMkLst>
            <pc:docMk/>
            <pc:sldMk cId="775577265" sldId="523"/>
            <ac:spMk id="8" creationId="{1F764C78-3DE1-44A0-B656-FB67A825BB1A}"/>
          </ac:spMkLst>
        </pc:spChg>
        <pc:spChg chg="add mod">
          <ac:chgData name="Joanna Scouler" userId="da2978bb-3a89-42a2-b6f4-686f2140a0cc" providerId="ADAL" clId="{2297E354-6B69-1B41-A386-1FE5E96FC228}" dt="2023-11-15T14:48:19.961" v="202" actId="1076"/>
          <ac:spMkLst>
            <pc:docMk/>
            <pc:sldMk cId="775577265" sldId="523"/>
            <ac:spMk id="9" creationId="{74593044-8C99-127B-1B37-B45F648EEC79}"/>
          </ac:spMkLst>
        </pc:spChg>
        <pc:spChg chg="add mod">
          <ac:chgData name="Joanna Scouler" userId="da2978bb-3a89-42a2-b6f4-686f2140a0cc" providerId="ADAL" clId="{2297E354-6B69-1B41-A386-1FE5E96FC228}" dt="2023-11-15T14:48:26.520" v="210" actId="14100"/>
          <ac:spMkLst>
            <pc:docMk/>
            <pc:sldMk cId="775577265" sldId="523"/>
            <ac:spMk id="10" creationId="{E546489E-EBD1-F4AA-7260-9E0CBE3ED2A7}"/>
          </ac:spMkLst>
        </pc:spChg>
        <pc:spChg chg="del">
          <ac:chgData name="Joanna Scouler" userId="da2978bb-3a89-42a2-b6f4-686f2140a0cc" providerId="ADAL" clId="{2297E354-6B69-1B41-A386-1FE5E96FC228}" dt="2023-11-15T14:48:05.711" v="200" actId="478"/>
          <ac:spMkLst>
            <pc:docMk/>
            <pc:sldMk cId="775577265" sldId="523"/>
            <ac:spMk id="12" creationId="{07507FB2-3618-3C4B-B62A-146F0413491E}"/>
          </ac:spMkLst>
        </pc:spChg>
        <pc:spChg chg="mod">
          <ac:chgData name="Joanna Scouler" userId="da2978bb-3a89-42a2-b6f4-686f2140a0cc" providerId="ADAL" clId="{2297E354-6B69-1B41-A386-1FE5E96FC228}" dt="2023-11-15T14:49:08.575" v="243" actId="20577"/>
          <ac:spMkLst>
            <pc:docMk/>
            <pc:sldMk cId="775577265" sldId="523"/>
            <ac:spMk id="18" creationId="{693CD235-9FA8-16E2-E5C2-61711434EA7C}"/>
          </ac:spMkLst>
        </pc:spChg>
        <pc:spChg chg="mod">
          <ac:chgData name="Joanna Scouler" userId="da2978bb-3a89-42a2-b6f4-686f2140a0cc" providerId="ADAL" clId="{2297E354-6B69-1B41-A386-1FE5E96FC228}" dt="2023-11-15T14:49:19.569" v="250" actId="20577"/>
          <ac:spMkLst>
            <pc:docMk/>
            <pc:sldMk cId="775577265" sldId="523"/>
            <ac:spMk id="19" creationId="{5CA1FB04-B310-9453-6920-FA16C9CAEFD5}"/>
          </ac:spMkLst>
        </pc:spChg>
        <pc:spChg chg="mod">
          <ac:chgData name="Joanna Scouler" userId="da2978bb-3a89-42a2-b6f4-686f2140a0cc" providerId="ADAL" clId="{2297E354-6B69-1B41-A386-1FE5E96FC228}" dt="2023-11-15T14:49:27.678" v="258" actId="20577"/>
          <ac:spMkLst>
            <pc:docMk/>
            <pc:sldMk cId="775577265" sldId="523"/>
            <ac:spMk id="20" creationId="{9EF5DC25-0CFA-F61B-E432-E97609B21670}"/>
          </ac:spMkLst>
        </pc:spChg>
        <pc:spChg chg="mod">
          <ac:chgData name="Joanna Scouler" userId="da2978bb-3a89-42a2-b6f4-686f2140a0cc" providerId="ADAL" clId="{2297E354-6B69-1B41-A386-1FE5E96FC228}" dt="2023-11-15T14:49:34.473" v="262" actId="20577"/>
          <ac:spMkLst>
            <pc:docMk/>
            <pc:sldMk cId="775577265" sldId="523"/>
            <ac:spMk id="21" creationId="{AA30FF35-83CA-D24A-1A0A-BB833B1B878C}"/>
          </ac:spMkLst>
        </pc:spChg>
        <pc:picChg chg="del">
          <ac:chgData name="Joanna Scouler" userId="da2978bb-3a89-42a2-b6f4-686f2140a0cc" providerId="ADAL" clId="{2297E354-6B69-1B41-A386-1FE5E96FC228}" dt="2023-11-15T14:47:45.533" v="174" actId="478"/>
          <ac:picMkLst>
            <pc:docMk/>
            <pc:sldMk cId="775577265" sldId="523"/>
            <ac:picMk id="15" creationId="{C858A890-4508-37F0-344E-49A56F56869D}"/>
          </ac:picMkLst>
        </pc:picChg>
      </pc:sldChg>
      <pc:sldChg chg="addSp delSp modSp add mod">
        <pc:chgData name="Joanna Scouler" userId="da2978bb-3a89-42a2-b6f4-686f2140a0cc" providerId="ADAL" clId="{2297E354-6B69-1B41-A386-1FE5E96FC228}" dt="2023-11-15T14:53:24.333" v="440" actId="20577"/>
        <pc:sldMkLst>
          <pc:docMk/>
          <pc:sldMk cId="3544515217" sldId="524"/>
        </pc:sldMkLst>
        <pc:spChg chg="mod">
          <ac:chgData name="Joanna Scouler" userId="da2978bb-3a89-42a2-b6f4-686f2140a0cc" providerId="ADAL" clId="{2297E354-6B69-1B41-A386-1FE5E96FC228}" dt="2023-11-15T14:50:45.878" v="310" actId="20577"/>
          <ac:spMkLst>
            <pc:docMk/>
            <pc:sldMk cId="3544515217" sldId="524"/>
            <ac:spMk id="2" creationId="{E494B74C-D6E9-8C47-B64D-4A7EA3FB90D0}"/>
          </ac:spMkLst>
        </pc:spChg>
        <pc:spChg chg="mod">
          <ac:chgData name="Joanna Scouler" userId="da2978bb-3a89-42a2-b6f4-686f2140a0cc" providerId="ADAL" clId="{2297E354-6B69-1B41-A386-1FE5E96FC228}" dt="2023-11-15T14:52:43.086" v="409" actId="20577"/>
          <ac:spMkLst>
            <pc:docMk/>
            <pc:sldMk cId="3544515217" sldId="524"/>
            <ac:spMk id="3" creationId="{6095EAB9-3AC7-22F3-DAAA-DD0837E0C823}"/>
          </ac:spMkLst>
        </pc:spChg>
        <pc:spChg chg="mod">
          <ac:chgData name="Joanna Scouler" userId="da2978bb-3a89-42a2-b6f4-686f2140a0cc" providerId="ADAL" clId="{2297E354-6B69-1B41-A386-1FE5E96FC228}" dt="2023-11-15T14:51:32.912" v="340" actId="20577"/>
          <ac:spMkLst>
            <pc:docMk/>
            <pc:sldMk cId="3544515217" sldId="524"/>
            <ac:spMk id="4" creationId="{D07DD3C4-E122-30D7-8BA1-2E00859C39EF}"/>
          </ac:spMkLst>
        </pc:spChg>
        <pc:spChg chg="del mod">
          <ac:chgData name="Joanna Scouler" userId="da2978bb-3a89-42a2-b6f4-686f2140a0cc" providerId="ADAL" clId="{2297E354-6B69-1B41-A386-1FE5E96FC228}" dt="2023-11-15T14:51:06.893" v="320" actId="478"/>
          <ac:spMkLst>
            <pc:docMk/>
            <pc:sldMk cId="3544515217" sldId="524"/>
            <ac:spMk id="6" creationId="{7A927DAA-92BE-3648-8364-B448EAF40C32}"/>
          </ac:spMkLst>
        </pc:spChg>
        <pc:spChg chg="add mod">
          <ac:chgData name="Joanna Scouler" userId="da2978bb-3a89-42a2-b6f4-686f2140a0cc" providerId="ADAL" clId="{2297E354-6B69-1B41-A386-1FE5E96FC228}" dt="2023-11-15T14:51:23.214" v="322" actId="167"/>
          <ac:spMkLst>
            <pc:docMk/>
            <pc:sldMk cId="3544515217" sldId="524"/>
            <ac:spMk id="8" creationId="{74B2DBFC-1740-5079-F38A-1130055813F9}"/>
          </ac:spMkLst>
        </pc:spChg>
        <pc:spChg chg="mod">
          <ac:chgData name="Joanna Scouler" userId="da2978bb-3a89-42a2-b6f4-686f2140a0cc" providerId="ADAL" clId="{2297E354-6B69-1B41-A386-1FE5E96FC228}" dt="2023-11-15T14:51:26.617" v="323" actId="1076"/>
          <ac:spMkLst>
            <pc:docMk/>
            <pc:sldMk cId="3544515217" sldId="524"/>
            <ac:spMk id="9" creationId="{74593044-8C99-127B-1B37-B45F648EEC79}"/>
          </ac:spMkLst>
        </pc:spChg>
        <pc:spChg chg="mod">
          <ac:chgData name="Joanna Scouler" userId="da2978bb-3a89-42a2-b6f4-686f2140a0cc" providerId="ADAL" clId="{2297E354-6B69-1B41-A386-1FE5E96FC228}" dt="2023-11-15T14:50:56.881" v="318" actId="20577"/>
          <ac:spMkLst>
            <pc:docMk/>
            <pc:sldMk cId="3544515217" sldId="524"/>
            <ac:spMk id="10" creationId="{E546489E-EBD1-F4AA-7260-9E0CBE3ED2A7}"/>
          </ac:spMkLst>
        </pc:spChg>
        <pc:spChg chg="mod">
          <ac:chgData name="Joanna Scouler" userId="da2978bb-3a89-42a2-b6f4-686f2140a0cc" providerId="ADAL" clId="{2297E354-6B69-1B41-A386-1FE5E96FC228}" dt="2023-11-15T14:52:50.364" v="417" actId="20577"/>
          <ac:spMkLst>
            <pc:docMk/>
            <pc:sldMk cId="3544515217" sldId="524"/>
            <ac:spMk id="18" creationId="{693CD235-9FA8-16E2-E5C2-61711434EA7C}"/>
          </ac:spMkLst>
        </pc:spChg>
        <pc:spChg chg="mod">
          <ac:chgData name="Joanna Scouler" userId="da2978bb-3a89-42a2-b6f4-686f2140a0cc" providerId="ADAL" clId="{2297E354-6B69-1B41-A386-1FE5E96FC228}" dt="2023-11-15T14:53:01.355" v="424" actId="20577"/>
          <ac:spMkLst>
            <pc:docMk/>
            <pc:sldMk cId="3544515217" sldId="524"/>
            <ac:spMk id="19" creationId="{5CA1FB04-B310-9453-6920-FA16C9CAEFD5}"/>
          </ac:spMkLst>
        </pc:spChg>
        <pc:spChg chg="mod">
          <ac:chgData name="Joanna Scouler" userId="da2978bb-3a89-42a2-b6f4-686f2140a0cc" providerId="ADAL" clId="{2297E354-6B69-1B41-A386-1FE5E96FC228}" dt="2023-11-15T14:53:17.236" v="436" actId="14100"/>
          <ac:spMkLst>
            <pc:docMk/>
            <pc:sldMk cId="3544515217" sldId="524"/>
            <ac:spMk id="20" creationId="{9EF5DC25-0CFA-F61B-E432-E97609B21670}"/>
          </ac:spMkLst>
        </pc:spChg>
        <pc:spChg chg="mod">
          <ac:chgData name="Joanna Scouler" userId="da2978bb-3a89-42a2-b6f4-686f2140a0cc" providerId="ADAL" clId="{2297E354-6B69-1B41-A386-1FE5E96FC228}" dt="2023-11-15T14:53:24.333" v="440" actId="20577"/>
          <ac:spMkLst>
            <pc:docMk/>
            <pc:sldMk cId="3544515217" sldId="524"/>
            <ac:spMk id="21" creationId="{AA30FF35-83CA-D24A-1A0A-BB833B1B878C}"/>
          </ac:spMkLst>
        </pc:spChg>
        <pc:picChg chg="add mod">
          <ac:chgData name="Joanna Scouler" userId="da2978bb-3a89-42a2-b6f4-686f2140a0cc" providerId="ADAL" clId="{2297E354-6B69-1B41-A386-1FE5E96FC228}" dt="2023-11-15T14:50:41.481" v="305"/>
          <ac:picMkLst>
            <pc:docMk/>
            <pc:sldMk cId="3544515217" sldId="524"/>
            <ac:picMk id="7" creationId="{199ED5BC-3F18-CA86-73A2-B7259ABA5B0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Let’s look at a worked example. A scientist adds 50 g of sodium chloride to make 250 cm</a:t>
            </a:r>
            <a:r>
              <a:rPr lang="en-GB" baseline="30000" dirty="0"/>
              <a:t>3</a:t>
            </a:r>
            <a:r>
              <a:rPr lang="en-GB" dirty="0"/>
              <a:t> of salt solution. What is the concentration of the solution in mol/dm</a:t>
            </a:r>
            <a:r>
              <a:rPr lang="en-GB" baseline="30000" dirty="0"/>
              <a:t>3</a:t>
            </a:r>
            <a:r>
              <a:rPr lang="en-GB" dirty="0"/>
              <a:t>?</a:t>
            </a:r>
          </a:p>
          <a:p>
            <a:r>
              <a:rPr lang="en-GB" dirty="0"/>
              <a:t>If we were just calculating the concentration in g/dm</a:t>
            </a:r>
            <a:r>
              <a:rPr lang="en-GB" baseline="30000" dirty="0"/>
              <a:t>3</a:t>
            </a:r>
            <a:r>
              <a:rPr lang="en-GB" dirty="0"/>
              <a:t>, we would simply use concentration = mass/volume. </a:t>
            </a:r>
          </a:p>
          <a:p>
            <a:r>
              <a:rPr lang="en-GB" dirty="0"/>
              <a:t>But we’re not! We want to know exactly how much sodium chloride (in terms of particles, in this case ions) are in the solution. </a:t>
            </a:r>
          </a:p>
          <a:p>
            <a:r>
              <a:rPr lang="en-GB" i="1" dirty="0"/>
              <a:t>What information do we have already?</a:t>
            </a:r>
          </a:p>
          <a:p>
            <a:r>
              <a:rPr lang="en-GB" b="1" i="1" dirty="0"/>
              <a:t>Mass = 9.75 g. </a:t>
            </a:r>
          </a:p>
          <a:p>
            <a:r>
              <a:rPr lang="en-GB" i="1" dirty="0"/>
              <a:t>What other information can we get from this question?</a:t>
            </a:r>
          </a:p>
          <a:p>
            <a:r>
              <a:rPr lang="en-GB" b="1" i="1" dirty="0"/>
              <a:t>Volume - we’ll come back to that later. </a:t>
            </a:r>
          </a:p>
          <a:p>
            <a:r>
              <a:rPr lang="en-GB" b="1" i="1" dirty="0"/>
              <a:t>And the formula: sodium chloride. </a:t>
            </a:r>
          </a:p>
          <a:p>
            <a:r>
              <a:rPr lang="en-GB" b="0" i="1" dirty="0"/>
              <a:t>What is the formula for sodium chloride?</a:t>
            </a:r>
          </a:p>
          <a:p>
            <a:r>
              <a:rPr lang="en-GB" b="1" i="1" dirty="0"/>
              <a:t>NaCl</a:t>
            </a:r>
          </a:p>
          <a:p>
            <a:r>
              <a:rPr lang="en-GB" i="1" dirty="0"/>
              <a:t>What can we work out if we know the formula?</a:t>
            </a:r>
          </a:p>
          <a:p>
            <a:r>
              <a:rPr lang="en-GB" b="1" i="1" dirty="0"/>
              <a:t>The Mr. </a:t>
            </a:r>
          </a:p>
          <a:p>
            <a:r>
              <a:rPr lang="en-GB" i="1" dirty="0"/>
              <a:t>Now what can we work out?</a:t>
            </a:r>
          </a:p>
          <a:p>
            <a:r>
              <a:rPr lang="en-GB" b="1" i="1" dirty="0"/>
              <a:t>Number of moles.</a:t>
            </a:r>
          </a:p>
          <a:p>
            <a:r>
              <a:rPr lang="en-GB" i="1" dirty="0"/>
              <a:t>How?</a:t>
            </a:r>
          </a:p>
          <a:p>
            <a:r>
              <a:rPr lang="en-GB" b="1" i="1" dirty="0"/>
              <a:t>Using number of moles = mass/Mr</a:t>
            </a:r>
          </a:p>
          <a:p>
            <a:r>
              <a:rPr lang="en-GB" i="0" dirty="0"/>
              <a:t>This gives us 0.166666666666 on the calculator. For now, we can write this as 0.167 mol but we need to keep this number on our calculator for as long as we can to give us the most accurate final figure. So I’m writing 0.167, but keeping all those decimal places on the calculator. </a:t>
            </a:r>
          </a:p>
          <a:p>
            <a:r>
              <a:rPr lang="en-GB" i="1" dirty="0"/>
              <a:t>Now how can we calculate concentration in mol/dm</a:t>
            </a:r>
            <a:r>
              <a:rPr lang="en-GB" i="1" baseline="30000" dirty="0"/>
              <a:t>3</a:t>
            </a:r>
            <a:r>
              <a:rPr lang="en-GB" i="1" dirty="0"/>
              <a:t>?</a:t>
            </a:r>
          </a:p>
          <a:p>
            <a:r>
              <a:rPr lang="en-GB" b="1" i="1" dirty="0"/>
              <a:t>Using concentration = number of moles/volume</a:t>
            </a:r>
          </a:p>
          <a:p>
            <a:r>
              <a:rPr lang="en-GB" i="1" dirty="0"/>
              <a:t>Do we need to do anything to the 250 cm</a:t>
            </a:r>
            <a:r>
              <a:rPr lang="en-GB" i="1" baseline="30000" dirty="0"/>
              <a:t>3</a:t>
            </a:r>
            <a:r>
              <a:rPr lang="en-GB" i="1" dirty="0"/>
              <a:t>?</a:t>
            </a:r>
          </a:p>
          <a:p>
            <a:r>
              <a:rPr lang="en-GB" b="1" i="1" dirty="0"/>
              <a:t>Yes - convert to dm</a:t>
            </a:r>
            <a:r>
              <a:rPr lang="en-GB" b="1" i="1" baseline="30000" dirty="0"/>
              <a:t>3</a:t>
            </a:r>
            <a:r>
              <a:rPr lang="en-GB" b="1" i="1" dirty="0"/>
              <a:t> = 0.25 dm</a:t>
            </a:r>
            <a:r>
              <a:rPr lang="en-GB" b="1" i="1" baseline="30000" dirty="0"/>
              <a:t>3</a:t>
            </a:r>
            <a:r>
              <a:rPr lang="en-GB" b="1" i="1" dirty="0"/>
              <a:t>. </a:t>
            </a:r>
          </a:p>
          <a:p>
            <a:endParaRPr lang="en-GB" dirty="0"/>
          </a:p>
          <a:p>
            <a:r>
              <a:rPr lang="en-GB" dirty="0"/>
              <a:t>Note: these numbers have been chosen to show students how to keep the values on the calculator. You may wish to use another example of more ‘whole’ numbers.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4819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Blue: incorrect. This is a common misconception, that students assume because the definition given is usually mass of solute in a given volume. It is important to explain the differences between the units. </a:t>
            </a:r>
          </a:p>
          <a:p>
            <a:r>
              <a:rPr lang="en-GB" b="0" dirty="0"/>
              <a:t>Yellow: correct</a:t>
            </a:r>
          </a:p>
          <a:p>
            <a:r>
              <a:rPr lang="en-GB" b="0" dirty="0"/>
              <a:t>Green: incorrect. n = c x v</a:t>
            </a:r>
          </a:p>
          <a:p>
            <a:r>
              <a:rPr lang="en-GB" b="0" dirty="0"/>
              <a:t>Pink: incorrect. Periodic table can only be used </a:t>
            </a:r>
            <a:r>
              <a:rPr lang="en-GB" b="0"/>
              <a:t>to calcu</a:t>
            </a:r>
            <a:endParaRPr lang="en-GB" b="0"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provided as a talk task before the I/We/You cycle as a practice for students to identify what information is given and what they might need to work out. </a:t>
            </a: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6272859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1T; 2T; 3F; 4F; 5F;</a:t>
            </a:r>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4660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4498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49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Calculate the relative formula mass of ammonia (NH</a:t>
            </a:r>
            <a:r>
              <a:rPr lang="en-GB" sz="1200" b="0" i="0" u="none" strike="noStrike" cap="none" baseline="-25000" dirty="0">
                <a:solidFill>
                  <a:srgbClr val="1F3864"/>
                </a:solidFill>
                <a:latin typeface="Century Gothic"/>
                <a:ea typeface="Century Gothic"/>
                <a:cs typeface="Century Gothic"/>
                <a:sym typeface="Century Gothic"/>
              </a:rPr>
              <a:t>3</a:t>
            </a:r>
            <a:r>
              <a:rPr lang="en-GB" sz="1200" b="0" i="0" u="none" strike="noStrike" cap="none" dirty="0">
                <a:solidFill>
                  <a:srgbClr val="1F3864"/>
                </a:solidFill>
                <a:latin typeface="Century Gothic"/>
                <a:ea typeface="Century Gothic"/>
                <a:cs typeface="Century Gothic"/>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Calculate the number of moles in 120 g of ammonia.</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14+(3x1) = 17</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120/17 = 7.06 moles</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Q8, you may want to show students they can just use 1 dm3 as the volume.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30499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are not clear on the different units for concentration. If students answer B, they have used the correct calculation but have not converted to dm3. </a:t>
            </a:r>
            <a:r>
              <a:rPr lang="en-GB" i="1" baseline="0" dirty="0"/>
              <a:t>To fix it, give students more practice of identifying values given from written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they have divided volume by concentration. If students answer C, they have divided concentration by volume.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B, they have divided Mr by mass. If students answer C, they have multiplied mass by Mr. </a:t>
            </a:r>
            <a:r>
              <a:rPr lang="en-GB" i="1" baseline="0" dirty="0"/>
              <a:t>To fix it, give students more calculation practice, using mixed questions where students are solving between different unknowns for the different concentration equations and the mass/Mr equation.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mol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n = m/Mr, so m = </a:t>
            </a:r>
            <a:r>
              <a:rPr lang="en-GB" sz="1200" b="0" i="0" u="none" strike="noStrike" cap="none" baseline="0" dirty="0" err="1">
                <a:solidFill>
                  <a:srgbClr val="1F3864"/>
                </a:solidFill>
                <a:latin typeface="Century Gothic"/>
                <a:sym typeface="Century Gothic"/>
              </a:rPr>
              <a:t>nxMr</a:t>
            </a:r>
            <a:r>
              <a:rPr lang="en-GB" sz="1200" b="0" i="0" u="none" strike="noStrike" cap="none" baseline="0" dirty="0">
                <a:solidFill>
                  <a:srgbClr val="1F3864"/>
                </a:solidFill>
                <a:latin typeface="Century Gothic"/>
                <a:sym typeface="Century Gothic"/>
              </a:rPr>
              <a:t>, 1 x 12 = 12 g</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n = m/Mr, so n = 48/12 = 4 mol</a:t>
            </a:r>
            <a:endParaRPr lang="en-GB" sz="1200" b="0" i="0" u="none" strike="noStrike" cap="none" baseline="30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which is chemistry only, students will build on their knowledge of concentration and the relationship between mass, number of moles and Mr to work between the different equations.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does it mean if I have one mole of a compound dissolved in a given volume? How many particles would that be?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C4.3.5 Lesson Objectives:</a:t>
            </a:r>
          </a:p>
          <a:p>
            <a:r>
              <a:rPr lang="en-US" sz="1800" dirty="0">
                <a:latin typeface="Century Gothic" panose="020B0502020202020204" pitchFamily="34" charset="0"/>
              </a:rPr>
              <a:t>Critical: Calculate concentration in mol/dm</a:t>
            </a:r>
            <a:r>
              <a:rPr lang="en-US" sz="1800" baseline="30000" dirty="0">
                <a:latin typeface="Century Gothic" panose="020B0502020202020204" pitchFamily="34" charset="0"/>
              </a:rPr>
              <a:t>3</a:t>
            </a:r>
          </a:p>
          <a:p>
            <a:r>
              <a:rPr lang="en-US" sz="1800" dirty="0">
                <a:latin typeface="Century Gothic" panose="020B0502020202020204" pitchFamily="34" charset="0"/>
              </a:rPr>
              <a:t>Critical: Calculate the mass of solute from a concentration in mol/dm</a:t>
            </a:r>
            <a:r>
              <a:rPr lang="en-US" sz="1800" baseline="30000" dirty="0">
                <a:latin typeface="Century Gothic" panose="020B0502020202020204" pitchFamily="34" charset="0"/>
              </a:rPr>
              <a:t>3</a:t>
            </a:r>
          </a:p>
          <a:p>
            <a:r>
              <a:rPr lang="en-US" sz="1800" dirty="0">
                <a:latin typeface="Century Gothic" panose="020B0502020202020204" pitchFamily="34" charset="0"/>
              </a:rPr>
              <a:t>Core: Explain how the concentration of a solution is related to the mass of solute and the volume of the solution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multiplied by 10000 instead of 1000. </a:t>
            </a:r>
            <a:r>
              <a:rPr lang="en-GB" i="1" baseline="0" dirty="0"/>
              <a:t>To fix-it, give the student some more unit conversions to practise. Use slide 7 to reteach the method for converting from one unit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C, it suggests they have divided by 1000 instead of multiplying by 1000 to convert dm</a:t>
            </a:r>
            <a:r>
              <a:rPr lang="en-GB" baseline="30000" dirty="0"/>
              <a:t>3</a:t>
            </a:r>
            <a:r>
              <a:rPr lang="en-GB" baseline="0" dirty="0"/>
              <a:t> to cm</a:t>
            </a:r>
            <a:r>
              <a:rPr lang="en-GB" baseline="30000" dirty="0"/>
              <a:t>3</a:t>
            </a:r>
            <a:r>
              <a:rPr lang="en-GB" baseline="0" dirty="0"/>
              <a:t>. </a:t>
            </a:r>
            <a:r>
              <a:rPr lang="en-GB" i="1" baseline="0" dirty="0"/>
              <a:t>To fix it, reteach how to convert from one unit to another, using slide 7 to help. Give students some unit conversions to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that they have multiplied the mass and volume instead of dividing. If students answer C, it suggests that they have divided volume by mass instead of the other way around.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done the correct calculation but not converted the volume to dm</a:t>
            </a:r>
            <a:r>
              <a:rPr lang="en-GB" i="0" baseline="30000" dirty="0"/>
              <a:t>3</a:t>
            </a:r>
            <a:r>
              <a:rPr lang="en-GB" i="0" baseline="0" dirty="0"/>
              <a:t>. If students answer B, they have converted the volume to dm</a:t>
            </a:r>
            <a:r>
              <a:rPr lang="en-GB" i="0" baseline="30000" dirty="0"/>
              <a:t>3</a:t>
            </a:r>
            <a:r>
              <a:rPr lang="en-GB" i="0" baseline="0" dirty="0"/>
              <a:t> but divided concentration by volume. </a:t>
            </a:r>
            <a:r>
              <a:rPr lang="en-GB" i="1" baseline="0" dirty="0"/>
              <a:t>To fix it, give students more calculation practice with conversions. </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From the last lesson, we know that concentration is the mass of solute in a given volume of solvent.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 know that concentration can be calculated using concentration = mass/volume, which gives us a concentration in g/dm3.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What does that actually mean about how much of a substance is in the solution? How many actual particles of solute are there in the solution?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 can use our knowledge of the relationship between number of moles, mass and relative formula mass to also work out the concentration of a solution in mol/dm3, which is the number of moles of solute dissolved in a given volume.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This allows scientists to use the number of particles of substance that are present, which can help them work out how many particles of different products will be made.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215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When we calculate concentration, we have already calculated it as the mass of solute per unit volume. But we can also calculate it as the amount of solute per unit volume. Remember the amount of substance is the number of moles.</a:t>
            </a:r>
          </a:p>
          <a:p>
            <a:r>
              <a:rPr lang="en-GB" i="1" dirty="0"/>
              <a:t>How many particles are there in one mole of any substance?</a:t>
            </a:r>
          </a:p>
          <a:p>
            <a:r>
              <a:rPr lang="en-GB" b="1" i="1" dirty="0"/>
              <a:t>6.02 x 10</a:t>
            </a:r>
            <a:r>
              <a:rPr lang="en-GB" b="1" i="1" baseline="30000" dirty="0"/>
              <a:t>23</a:t>
            </a:r>
            <a:r>
              <a:rPr lang="en-GB" b="1" i="1" dirty="0"/>
              <a:t> </a:t>
            </a:r>
          </a:p>
          <a:p>
            <a:r>
              <a:rPr lang="en-GB" dirty="0"/>
              <a:t>Sometimes we are given a mass of solute, or we ourselves add a certain mass of solute in grams to a solution. We can use another equation that we already know to work out how many moles there are in this mass of solute. Then we can use the calculation to determine concentration. </a:t>
            </a:r>
          </a:p>
          <a:p>
            <a:r>
              <a:rPr lang="en-GB" i="1" dirty="0"/>
              <a:t>What is the equation that links number of moles, mass and Mr?</a:t>
            </a:r>
          </a:p>
          <a:p>
            <a:r>
              <a:rPr lang="en-GB" b="1" i="1" dirty="0"/>
              <a:t>Number of moles = mass/Mr</a:t>
            </a:r>
          </a:p>
          <a:p>
            <a:r>
              <a:rPr lang="en-GB" i="1" dirty="0"/>
              <a:t>Where do we get Mr from?</a:t>
            </a:r>
          </a:p>
          <a:p>
            <a:r>
              <a:rPr lang="en-GB" b="1" i="1" dirty="0"/>
              <a:t>We can calculate it using the chemical formula and the relative atomic masses from the periodic table.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0448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698"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4.jpe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8.xml"/><Relationship Id="rId5" Type="http://schemas.openxmlformats.org/officeDocument/2006/relationships/image" Target="../media/image42.png"/><Relationship Id="rId4" Type="http://schemas.openxmlformats.org/officeDocument/2006/relationships/image" Target="../media/image38.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46.png"/><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3.png"/><Relationship Id="rId1" Type="http://schemas.openxmlformats.org/officeDocument/2006/relationships/slideLayout" Target="../slideLayouts/slideLayout9.xml"/><Relationship Id="rId5" Type="http://schemas.openxmlformats.org/officeDocument/2006/relationships/image" Target="../media/image66.pn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106;p2">
            <a:extLst>
              <a:ext uri="{FF2B5EF4-FFF2-40B4-BE49-F238E27FC236}">
                <a16:creationId xmlns:a16="http://schemas.microsoft.com/office/drawing/2014/main" id="{6F20D137-0FC7-B0BA-0F8E-068861C3F68E}"/>
              </a:ext>
            </a:extLst>
          </p:cNvPr>
          <p:cNvSpPr txBox="1"/>
          <p:nvPr/>
        </p:nvSpPr>
        <p:spPr>
          <a:xfrm>
            <a:off x="491071" y="726440"/>
            <a:ext cx="10619985" cy="1569620"/>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4C771E3E-B8A8-3458-33AE-A38746919D9A}"/>
              </a:ext>
            </a:extLst>
          </p:cNvPr>
          <p:cNvSpPr>
            <a:spLocks noGrp="1"/>
          </p:cNvSpPr>
          <p:nvPr>
            <p:ph type="title"/>
          </p:nvPr>
        </p:nvSpPr>
        <p:spPr>
          <a:xfrm>
            <a:off x="540000" y="0"/>
            <a:ext cx="10620000" cy="609600"/>
          </a:xfrm>
        </p:spPr>
        <p:txBody>
          <a:bodyPr/>
          <a:lstStyle/>
          <a:p>
            <a:r>
              <a:rPr lang="en-GB" dirty="0">
                <a:latin typeface="Century Gothic" panose="020B0502020202020204" pitchFamily="34" charset="0"/>
              </a:rPr>
              <a:t>Worked Example</a:t>
            </a:r>
          </a:p>
        </p:txBody>
      </p:sp>
      <p:sp>
        <p:nvSpPr>
          <p:cNvPr id="3" name="TextBox 2">
            <a:extLst>
              <a:ext uri="{FF2B5EF4-FFF2-40B4-BE49-F238E27FC236}">
                <a16:creationId xmlns:a16="http://schemas.microsoft.com/office/drawing/2014/main" id="{AC61C643-EB43-99CC-B272-E13FB057CB1C}"/>
              </a:ext>
            </a:extLst>
          </p:cNvPr>
          <p:cNvSpPr txBox="1"/>
          <p:nvPr/>
        </p:nvSpPr>
        <p:spPr>
          <a:xfrm>
            <a:off x="487680" y="1117600"/>
            <a:ext cx="10393680" cy="1200329"/>
          </a:xfrm>
          <a:prstGeom prst="rect">
            <a:avLst/>
          </a:prstGeom>
          <a:noFill/>
        </p:spPr>
        <p:txBody>
          <a:bodyPr wrap="square" rtlCol="0">
            <a:spAutoFit/>
          </a:bodyPr>
          <a:lstStyle/>
          <a:p>
            <a:r>
              <a:rPr lang="en-GB" sz="2400" b="0" dirty="0">
                <a:latin typeface="Century Gothic" panose="020B0502020202020204" pitchFamily="34" charset="0"/>
              </a:rPr>
              <a:t>A scientist adds 9.75 g of sodium chloride to make 250 cm</a:t>
            </a:r>
            <a:r>
              <a:rPr lang="en-GB" sz="2400" b="0" baseline="30000" dirty="0">
                <a:latin typeface="Century Gothic" panose="020B0502020202020204" pitchFamily="34" charset="0"/>
              </a:rPr>
              <a:t>3</a:t>
            </a:r>
            <a:r>
              <a:rPr lang="en-GB" sz="2400" b="0" dirty="0">
                <a:latin typeface="Century Gothic" panose="020B0502020202020204" pitchFamily="34" charset="0"/>
              </a:rPr>
              <a:t> of salt solution. </a:t>
            </a:r>
          </a:p>
          <a:p>
            <a:r>
              <a:rPr lang="en-GB" sz="2400" dirty="0">
                <a:latin typeface="Century Gothic" panose="020B0502020202020204" pitchFamily="34" charset="0"/>
              </a:rPr>
              <a:t>What is the </a:t>
            </a:r>
            <a:r>
              <a:rPr lang="en-GB" sz="2400" b="1" dirty="0">
                <a:latin typeface="Century Gothic" panose="020B0502020202020204" pitchFamily="34" charset="0"/>
              </a:rPr>
              <a:t>concentration</a:t>
            </a:r>
            <a:r>
              <a:rPr lang="en-GB" sz="2400" dirty="0">
                <a:latin typeface="Century Gothic" panose="020B0502020202020204" pitchFamily="34" charset="0"/>
              </a:rPr>
              <a:t> of the solution in </a:t>
            </a:r>
            <a:r>
              <a:rPr lang="en-GB" sz="2400" b="1" dirty="0">
                <a:latin typeface="Century Gothic" panose="020B0502020202020204" pitchFamily="34" charset="0"/>
              </a:rPr>
              <a:t>mol/dm</a:t>
            </a:r>
            <a:r>
              <a:rPr lang="en-GB" sz="2400" b="1" baseline="30000" dirty="0">
                <a:latin typeface="Century Gothic" panose="020B0502020202020204" pitchFamily="34" charset="0"/>
              </a:rPr>
              <a:t>3</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6B31777C-FEF0-0D8F-E289-29C945563D03}"/>
              </a:ext>
            </a:extLst>
          </p:cNvPr>
          <p:cNvSpPr txBox="1"/>
          <p:nvPr/>
        </p:nvSpPr>
        <p:spPr>
          <a:xfrm>
            <a:off x="477520" y="2489200"/>
            <a:ext cx="271272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Mass = 9.75 g</a:t>
            </a:r>
          </a:p>
        </p:txBody>
      </p:sp>
      <p:sp>
        <p:nvSpPr>
          <p:cNvPr id="5" name="TextBox 4">
            <a:extLst>
              <a:ext uri="{FF2B5EF4-FFF2-40B4-BE49-F238E27FC236}">
                <a16:creationId xmlns:a16="http://schemas.microsoft.com/office/drawing/2014/main" id="{1E0F7575-A06D-9FC9-7469-39C3175940EF}"/>
              </a:ext>
            </a:extLst>
          </p:cNvPr>
          <p:cNvSpPr txBox="1"/>
          <p:nvPr/>
        </p:nvSpPr>
        <p:spPr>
          <a:xfrm>
            <a:off x="528320" y="3129280"/>
            <a:ext cx="3942080"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M</a:t>
            </a:r>
            <a:r>
              <a:rPr lang="en-GB" sz="2400" b="1" baseline="-25000" dirty="0">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(NaC</a:t>
            </a:r>
            <a:r>
              <a:rPr lang="en-GB" sz="2400" b="1" dirty="0">
                <a:solidFill>
                  <a:schemeClr val="accent1"/>
                </a:solidFill>
                <a:latin typeface="PT Sans" panose="020B0503020203020204" pitchFamily="34" charset="77"/>
              </a:rPr>
              <a:t>l</a:t>
            </a:r>
            <a:r>
              <a:rPr lang="en-GB" sz="2400" b="1" dirty="0">
                <a:solidFill>
                  <a:schemeClr val="accent1"/>
                </a:solidFill>
                <a:latin typeface="Century Gothic" panose="020B0502020202020204" pitchFamily="34" charset="0"/>
              </a:rPr>
              <a:t>) = 23 + 35.5</a:t>
            </a:r>
          </a:p>
          <a:p>
            <a:r>
              <a:rPr lang="en-GB" sz="2400" b="1" dirty="0">
                <a:solidFill>
                  <a:schemeClr val="accent1"/>
                </a:solidFill>
                <a:latin typeface="Century Gothic" panose="020B0502020202020204" pitchFamily="34" charset="0"/>
              </a:rPr>
              <a:t>                 = 58.5</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9F026F-FEC4-1253-1C43-D7E60E9163DA}"/>
                  </a:ext>
                </a:extLst>
              </p:cNvPr>
              <p:cNvSpPr txBox="1"/>
              <p:nvPr/>
            </p:nvSpPr>
            <p:spPr>
              <a:xfrm>
                <a:off x="482600" y="4084363"/>
                <a:ext cx="4150360"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099F026F-FEC4-1253-1C43-D7E60E9163DA}"/>
                  </a:ext>
                </a:extLst>
              </p:cNvPr>
              <p:cNvSpPr txBox="1">
                <a:spLocks noRot="1" noChangeAspect="1" noMove="1" noResize="1" noEditPoints="1" noAdjustHandles="1" noChangeArrowheads="1" noChangeShapeType="1" noTextEdit="1"/>
              </p:cNvSpPr>
              <p:nvPr/>
            </p:nvSpPr>
            <p:spPr>
              <a:xfrm>
                <a:off x="482600" y="4084363"/>
                <a:ext cx="4150360" cy="727763"/>
              </a:xfrm>
              <a:prstGeom prst="rect">
                <a:avLst/>
              </a:prstGeom>
              <a:blipFill>
                <a:blip r:embed="rId3"/>
                <a:stretch>
                  <a:fillRect l="-305"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EEC7B9A-67AE-80A8-EEB5-51280BD1D7C8}"/>
                  </a:ext>
                </a:extLst>
              </p:cNvPr>
              <p:cNvSpPr txBox="1"/>
              <p:nvPr/>
            </p:nvSpPr>
            <p:spPr>
              <a:xfrm>
                <a:off x="472440" y="5171483"/>
                <a:ext cx="4150360" cy="7863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𝟗</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𝟕𝟓</m:t>
                          </m:r>
                        </m:num>
                        <m:den>
                          <m:r>
                            <a:rPr lang="en-GB" sz="2400" b="1" i="1" dirty="0" smtClean="0">
                              <a:solidFill>
                                <a:schemeClr val="accent1"/>
                              </a:solidFill>
                              <a:latin typeface="Cambria Math" panose="02040503050406030204" pitchFamily="18" charset="0"/>
                            </a:rPr>
                            <m:t>𝟓𝟖</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𝟓</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AEEC7B9A-67AE-80A8-EEB5-51280BD1D7C8}"/>
                  </a:ext>
                </a:extLst>
              </p:cNvPr>
              <p:cNvSpPr txBox="1">
                <a:spLocks noRot="1" noChangeAspect="1" noMove="1" noResize="1" noEditPoints="1" noAdjustHandles="1" noChangeArrowheads="1" noChangeShapeType="1" noTextEdit="1"/>
              </p:cNvSpPr>
              <p:nvPr/>
            </p:nvSpPr>
            <p:spPr>
              <a:xfrm>
                <a:off x="472440" y="5171483"/>
                <a:ext cx="4150360" cy="786369"/>
              </a:xfrm>
              <a:prstGeom prst="rect">
                <a:avLst/>
              </a:prstGeom>
              <a:blipFill>
                <a:blip r:embed="rId4"/>
                <a:stretch>
                  <a:fillRect l="-612"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322AA29-6A17-CFA9-445D-5B8ED8565375}"/>
                  </a:ext>
                </a:extLst>
              </p:cNvPr>
              <p:cNvSpPr txBox="1"/>
              <p:nvPr/>
            </p:nvSpPr>
            <p:spPr>
              <a:xfrm>
                <a:off x="502920" y="6136683"/>
                <a:ext cx="549148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𝟏𝟔𝟕</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322AA29-6A17-CFA9-445D-5B8ED8565375}"/>
                  </a:ext>
                </a:extLst>
              </p:cNvPr>
              <p:cNvSpPr txBox="1">
                <a:spLocks noRot="1" noChangeAspect="1" noMove="1" noResize="1" noEditPoints="1" noAdjustHandles="1" noChangeArrowheads="1" noChangeShapeType="1" noTextEdit="1"/>
              </p:cNvSpPr>
              <p:nvPr/>
            </p:nvSpPr>
            <p:spPr>
              <a:xfrm>
                <a:off x="502920" y="6136683"/>
                <a:ext cx="5491480" cy="461665"/>
              </a:xfrm>
              <a:prstGeom prst="rect">
                <a:avLst/>
              </a:prstGeom>
              <a:blipFill>
                <a:blip r:embed="rId5"/>
                <a:stretch>
                  <a:fillRect l="-462"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0194A8E-F02B-941B-490E-CC8A68FA72B3}"/>
                  </a:ext>
                </a:extLst>
              </p:cNvPr>
              <p:cNvSpPr txBox="1"/>
              <p:nvPr/>
            </p:nvSpPr>
            <p:spPr>
              <a:xfrm>
                <a:off x="5974080" y="2875323"/>
                <a:ext cx="5262880" cy="794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num>
                        <m:den>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B0194A8E-F02B-941B-490E-CC8A68FA72B3}"/>
                  </a:ext>
                </a:extLst>
              </p:cNvPr>
              <p:cNvSpPr txBox="1">
                <a:spLocks noRot="1" noChangeAspect="1" noMove="1" noResize="1" noEditPoints="1" noAdjustHandles="1" noChangeArrowheads="1" noChangeShapeType="1" noTextEdit="1"/>
              </p:cNvSpPr>
              <p:nvPr/>
            </p:nvSpPr>
            <p:spPr>
              <a:xfrm>
                <a:off x="5974080" y="2875323"/>
                <a:ext cx="5262880" cy="794513"/>
              </a:xfrm>
              <a:prstGeom prst="rect">
                <a:avLst/>
              </a:prstGeom>
              <a:blipFill>
                <a:blip r:embed="rId6"/>
                <a:stretch>
                  <a:fillRect l="-241" b="-7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58C6AE-ABDF-8158-685E-0625033B4E6E}"/>
                  </a:ext>
                </a:extLst>
              </p:cNvPr>
              <p:cNvSpPr txBox="1"/>
              <p:nvPr/>
            </p:nvSpPr>
            <p:spPr>
              <a:xfrm>
                <a:off x="6024880" y="3881163"/>
                <a:ext cx="5262880" cy="79451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𝟏𝟔𝟕</m:t>
                          </m:r>
                        </m:num>
                        <m:den>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𝟐𝟓</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9958C6AE-ABDF-8158-685E-0625033B4E6E}"/>
                  </a:ext>
                </a:extLst>
              </p:cNvPr>
              <p:cNvSpPr txBox="1">
                <a:spLocks noRot="1" noChangeAspect="1" noMove="1" noResize="1" noEditPoints="1" noAdjustHandles="1" noChangeArrowheads="1" noChangeShapeType="1" noTextEdit="1"/>
              </p:cNvSpPr>
              <p:nvPr/>
            </p:nvSpPr>
            <p:spPr>
              <a:xfrm>
                <a:off x="6024880" y="3881163"/>
                <a:ext cx="5262880" cy="794513"/>
              </a:xfrm>
              <a:prstGeom prst="rect">
                <a:avLst/>
              </a:prstGeom>
              <a:blipFill>
                <a:blip r:embed="rId7"/>
                <a:stretch>
                  <a:fillRect l="-241" b="-46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BC98D6A-D85F-7FA8-C456-1B73C8BF2A4C}"/>
                  </a:ext>
                </a:extLst>
              </p:cNvPr>
              <p:cNvSpPr txBox="1"/>
              <p:nvPr/>
            </p:nvSpPr>
            <p:spPr>
              <a:xfrm>
                <a:off x="6035040" y="5029243"/>
                <a:ext cx="5262880" cy="45313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𝟔𝟕</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𝐝𝐦</m:t>
                      </m:r>
                      <m:r>
                        <a:rPr lang="en-GB" sz="2400" b="1" i="0" baseline="30000" dirty="0" smtClean="0">
                          <a:solidFill>
                            <a:schemeClr val="accent1"/>
                          </a:solidFill>
                          <a:latin typeface="Cambria Math" panose="02040503050406030204" pitchFamily="18" charset="0"/>
                        </a:rPr>
                        <m:t> </m:t>
                      </m:r>
                      <m:r>
                        <a:rPr lang="en-GB" sz="2400" b="1" i="0" baseline="30000" dirty="0" smtClean="0">
                          <a:solidFill>
                            <a:schemeClr val="accent1"/>
                          </a:solidFill>
                          <a:latin typeface="Cambria Math" panose="02040503050406030204" pitchFamily="18" charset="0"/>
                        </a:rPr>
                        <m:t>𝟑</m:t>
                      </m:r>
                    </m:oMath>
                  </m:oMathPara>
                </a14:m>
                <a:endParaRPr lang="en-GB" sz="2400" b="1" baseline="30000"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BC98D6A-D85F-7FA8-C456-1B73C8BF2A4C}"/>
                  </a:ext>
                </a:extLst>
              </p:cNvPr>
              <p:cNvSpPr txBox="1">
                <a:spLocks noRot="1" noChangeAspect="1" noMove="1" noResize="1" noEditPoints="1" noAdjustHandles="1" noChangeArrowheads="1" noChangeShapeType="1" noTextEdit="1"/>
              </p:cNvSpPr>
              <p:nvPr/>
            </p:nvSpPr>
            <p:spPr>
              <a:xfrm>
                <a:off x="6035040" y="5029243"/>
                <a:ext cx="5262880" cy="453137"/>
              </a:xfrm>
              <a:prstGeom prst="rect">
                <a:avLst/>
              </a:prstGeom>
              <a:blipFill>
                <a:blip r:embed="rId8"/>
                <a:stretch>
                  <a:fillRect l="-241" t="-13889" b="-25000"/>
                </a:stretch>
              </a:blipFill>
            </p:spPr>
            <p:txBody>
              <a:bodyPr/>
              <a:lstStyle/>
              <a:p>
                <a:r>
                  <a:rPr lang="en-GB">
                    <a:noFill/>
                  </a:rPr>
                  <a:t> </a:t>
                </a:r>
              </a:p>
            </p:txBody>
          </p:sp>
        </mc:Fallback>
      </mc:AlternateContent>
      <p:cxnSp>
        <p:nvCxnSpPr>
          <p:cNvPr id="14" name="Straight Connector 13">
            <a:extLst>
              <a:ext uri="{FF2B5EF4-FFF2-40B4-BE49-F238E27FC236}">
                <a16:creationId xmlns:a16="http://schemas.microsoft.com/office/drawing/2014/main" id="{6FBDB73F-A1BC-E167-AE57-DFD86A2B58E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411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65056" y="0"/>
            <a:ext cx="11238075" cy="720000"/>
          </a:xfrm>
        </p:spPr>
        <p:txBody>
          <a:bodyPr>
            <a:normAutofit/>
          </a:bodyPr>
          <a:lstStyle/>
          <a:p>
            <a:r>
              <a:rPr lang="en-US" dirty="0">
                <a:latin typeface="Century Gothic" panose="020B0502020202020204" pitchFamily="34" charset="0"/>
              </a:rPr>
              <a:t>Which of these statements are correct?</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77585" y="3480249"/>
            <a:ext cx="710292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62043" y="3249464"/>
            <a:ext cx="6457813"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04600" y="-397316"/>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01067" y="404323"/>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468680" y="1415615"/>
            <a:ext cx="4425936" cy="1815882"/>
          </a:xfrm>
          <a:prstGeom prst="rect">
            <a:avLst/>
          </a:prstGeom>
          <a:noFill/>
          <a:ln>
            <a:noFill/>
          </a:ln>
        </p:spPr>
        <p:txBody>
          <a:bodyPr wrap="square" rtlCol="0">
            <a:spAutoFit/>
          </a:bodyPr>
          <a:lstStyle/>
          <a:p>
            <a:r>
              <a:rPr lang="en-US" sz="2800" dirty="0">
                <a:latin typeface="Century Gothic" panose="020B0502020202020204" pitchFamily="34" charset="0"/>
              </a:rPr>
              <a:t>The mass of solute in grams is equal to the concentration in mol/dm</a:t>
            </a:r>
            <a:r>
              <a:rPr lang="en-US" sz="2800" baseline="30000" dirty="0">
                <a:latin typeface="Century Gothic" panose="020B0502020202020204" pitchFamily="34" charset="0"/>
              </a:rPr>
              <a:t>3</a:t>
            </a:r>
          </a:p>
        </p:txBody>
      </p:sp>
      <p:sp>
        <p:nvSpPr>
          <p:cNvPr id="12" name="TextBox 11">
            <a:extLst>
              <a:ext uri="{FF2B5EF4-FFF2-40B4-BE49-F238E27FC236}">
                <a16:creationId xmlns:a16="http://schemas.microsoft.com/office/drawing/2014/main" id="{92723F2B-1D6F-794B-A7C9-40B038C80BC8}"/>
              </a:ext>
            </a:extLst>
          </p:cNvPr>
          <p:cNvSpPr txBox="1"/>
          <p:nvPr/>
        </p:nvSpPr>
        <p:spPr>
          <a:xfrm>
            <a:off x="634574" y="4198674"/>
            <a:ext cx="4378298" cy="1815882"/>
          </a:xfrm>
          <a:prstGeom prst="rect">
            <a:avLst/>
          </a:prstGeom>
          <a:noFill/>
          <a:ln>
            <a:noFill/>
          </a:ln>
        </p:spPr>
        <p:txBody>
          <a:bodyPr wrap="square" rtlCol="0">
            <a:spAutoFit/>
          </a:bodyPr>
          <a:lstStyle/>
          <a:p>
            <a:r>
              <a:rPr lang="en-US" sz="2800" dirty="0">
                <a:latin typeface="Century Gothic" panose="020B0502020202020204" pitchFamily="34" charset="0"/>
              </a:rPr>
              <a:t>The number of moles of a solute is calculated using the concentration divided by the volume. </a:t>
            </a:r>
          </a:p>
        </p:txBody>
      </p:sp>
      <p:sp>
        <p:nvSpPr>
          <p:cNvPr id="13" name="TextBox 12">
            <a:extLst>
              <a:ext uri="{FF2B5EF4-FFF2-40B4-BE49-F238E27FC236}">
                <a16:creationId xmlns:a16="http://schemas.microsoft.com/office/drawing/2014/main" id="{700C92A6-1F3E-F94C-BDB3-CBE7649ADBAB}"/>
              </a:ext>
            </a:extLst>
          </p:cNvPr>
          <p:cNvSpPr txBox="1"/>
          <p:nvPr/>
        </p:nvSpPr>
        <p:spPr>
          <a:xfrm>
            <a:off x="7009594" y="4066044"/>
            <a:ext cx="2950835" cy="2246769"/>
          </a:xfrm>
          <a:prstGeom prst="rect">
            <a:avLst/>
          </a:prstGeom>
          <a:noFill/>
          <a:ln>
            <a:noFill/>
          </a:ln>
        </p:spPr>
        <p:txBody>
          <a:bodyPr wrap="square" rtlCol="0">
            <a:spAutoFit/>
          </a:bodyPr>
          <a:lstStyle/>
          <a:p>
            <a:r>
              <a:rPr lang="en-US" sz="2800" dirty="0">
                <a:latin typeface="Century Gothic" panose="020B0502020202020204" pitchFamily="34" charset="0"/>
              </a:rPr>
              <a:t>The periodic table is used to find the mass of a substance in grams.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400389" y="978556"/>
            <a:ext cx="3637726" cy="1384995"/>
          </a:xfrm>
          <a:prstGeom prst="rect">
            <a:avLst/>
          </a:prstGeom>
          <a:noFill/>
          <a:ln>
            <a:noFill/>
          </a:ln>
        </p:spPr>
        <p:txBody>
          <a:bodyPr wrap="square" rtlCol="0">
            <a:spAutoFit/>
          </a:bodyPr>
          <a:lstStyle/>
          <a:p>
            <a:r>
              <a:rPr lang="en-US" sz="2800" dirty="0">
                <a:latin typeface="Century Gothic" panose="020B0502020202020204" pitchFamily="34" charset="0"/>
              </a:rPr>
              <a:t>Concentration can be described using g/dm</a:t>
            </a:r>
            <a:r>
              <a:rPr lang="en-US" sz="2800" baseline="30000" dirty="0">
                <a:latin typeface="Century Gothic" panose="020B0502020202020204" pitchFamily="34" charset="0"/>
              </a:rPr>
              <a:t>3</a:t>
            </a:r>
            <a:r>
              <a:rPr lang="en-US" sz="2800" dirty="0">
                <a:latin typeface="Century Gothic" panose="020B0502020202020204" pitchFamily="34" charset="0"/>
              </a:rPr>
              <a:t> or mol/dm</a:t>
            </a:r>
            <a:r>
              <a:rPr lang="en-US" sz="2800" baseline="30000" dirty="0">
                <a:latin typeface="Century Gothic" panose="020B0502020202020204" pitchFamily="34" charset="0"/>
              </a:rPr>
              <a:t>3</a:t>
            </a:r>
          </a:p>
        </p:txBody>
      </p:sp>
      <p:cxnSp>
        <p:nvCxnSpPr>
          <p:cNvPr id="3" name="Straight Connector 2">
            <a:extLst>
              <a:ext uri="{FF2B5EF4-FFF2-40B4-BE49-F238E27FC236}">
                <a16:creationId xmlns:a16="http://schemas.microsoft.com/office/drawing/2014/main" id="{D68AE201-6265-8C06-229B-D70C5A376B6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9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A2FC-EF83-45EA-A834-F97160317940}"/>
              </a:ext>
            </a:extLst>
          </p:cNvPr>
          <p:cNvSpPr>
            <a:spLocks noGrp="1"/>
          </p:cNvSpPr>
          <p:nvPr>
            <p:ph type="title"/>
          </p:nvPr>
        </p:nvSpPr>
        <p:spPr>
          <a:xfrm>
            <a:off x="488872" y="2266407"/>
            <a:ext cx="10620000" cy="720000"/>
          </a:xfrm>
        </p:spPr>
        <p:txBody>
          <a:bodyPr>
            <a:normAutofit fontScale="90000"/>
          </a:bodyPr>
          <a:lstStyle/>
          <a:p>
            <a:r>
              <a:rPr lang="en-GB" sz="2800" dirty="0">
                <a:latin typeface="Century Gothic" panose="020B0502020202020204" pitchFamily="34" charset="0"/>
                <a:ea typeface="Times New Roman" panose="02020603050405020304" pitchFamily="18" charset="0"/>
                <a:cs typeface="Times New Roman" panose="02020603050405020304" pitchFamily="18" charset="0"/>
              </a:rPr>
              <a:t>Discuss with your partner how you should solve this question.</a:t>
            </a: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r>
              <a:rPr lang="en-GB" sz="2800" dirty="0">
                <a:latin typeface="Century Gothic" panose="020B0502020202020204" pitchFamily="34" charset="0"/>
                <a:ea typeface="Times New Roman" panose="02020603050405020304" pitchFamily="18" charset="0"/>
                <a:cs typeface="Times New Roman" panose="02020603050405020304" pitchFamily="18" charset="0"/>
              </a:rPr>
              <a:t>Work together to find the answer.</a:t>
            </a: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br>
              <a:rPr lang="en-GB" sz="2800" dirty="0">
                <a:latin typeface="Century Gothic" panose="020B0502020202020204" pitchFamily="34" charset="0"/>
                <a:ea typeface="Times New Roman" panose="02020603050405020304" pitchFamily="18" charset="0"/>
                <a:cs typeface="Times New Roman" panose="02020603050405020304" pitchFamily="18" charset="0"/>
              </a:rPr>
            </a:br>
            <a:r>
              <a:rPr lang="en-GB" sz="2800" b="0" dirty="0">
                <a:latin typeface="Century Gothic" panose="020B0502020202020204" pitchFamily="34" charset="0"/>
                <a:ea typeface="Times New Roman" panose="02020603050405020304" pitchFamily="18" charset="0"/>
                <a:cs typeface="Times New Roman" panose="02020603050405020304" pitchFamily="18" charset="0"/>
              </a:rPr>
              <a:t>Some glucose (C</a:t>
            </a:r>
            <a:r>
              <a:rPr lang="en-GB" sz="2800" b="0" baseline="-25000" dirty="0">
                <a:latin typeface="Century Gothic" panose="020B0502020202020204" pitchFamily="34" charset="0"/>
                <a:ea typeface="Times New Roman" panose="02020603050405020304" pitchFamily="18" charset="0"/>
                <a:cs typeface="Times New Roman" panose="02020603050405020304" pitchFamily="18" charset="0"/>
              </a:rPr>
              <a:t>6</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H</a:t>
            </a:r>
            <a:r>
              <a:rPr lang="en-GB" sz="2800" b="0" baseline="-25000" dirty="0">
                <a:latin typeface="Century Gothic" panose="020B0502020202020204" pitchFamily="34" charset="0"/>
                <a:ea typeface="Times New Roman" panose="02020603050405020304" pitchFamily="18" charset="0"/>
                <a:cs typeface="Times New Roman" panose="02020603050405020304" pitchFamily="18" charset="0"/>
              </a:rPr>
              <a:t>12</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O</a:t>
            </a:r>
            <a:r>
              <a:rPr lang="en-GB" sz="2800" b="0" baseline="-25000" dirty="0">
                <a:latin typeface="Century Gothic" panose="020B0502020202020204" pitchFamily="34" charset="0"/>
                <a:ea typeface="Times New Roman" panose="02020603050405020304" pitchFamily="18" charset="0"/>
                <a:cs typeface="Times New Roman" panose="02020603050405020304" pitchFamily="18" charset="0"/>
              </a:rPr>
              <a:t>6</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 was dissolved in 500 cm</a:t>
            </a:r>
            <a:r>
              <a:rPr lang="en-GB" sz="2800" b="0" baseline="30000" dirty="0">
                <a:latin typeface="Century Gothic" panose="020B0502020202020204" pitchFamily="34" charset="0"/>
                <a:ea typeface="Times New Roman" panose="02020603050405020304" pitchFamily="18" charset="0"/>
                <a:cs typeface="Times New Roman" panose="02020603050405020304" pitchFamily="18" charset="0"/>
              </a:rPr>
              <a:t>3</a:t>
            </a:r>
            <a:r>
              <a:rPr lang="en-GB" sz="2800" b="0" dirty="0">
                <a:latin typeface="Century Gothic" panose="020B0502020202020204" pitchFamily="34" charset="0"/>
                <a:ea typeface="Times New Roman" panose="02020603050405020304" pitchFamily="18" charset="0"/>
                <a:cs typeface="Times New Roman" panose="02020603050405020304" pitchFamily="18" charset="0"/>
              </a:rPr>
              <a:t> of water</a:t>
            </a:r>
            <a:r>
              <a:rPr lang="en-GB" sz="2800" b="0" dirty="0">
                <a:latin typeface="Century Gothic" panose="020B0502020202020204" pitchFamily="34" charset="0"/>
              </a:rPr>
              <a:t>. </a:t>
            </a:r>
            <a:br>
              <a:rPr lang="en-GB" sz="2800" b="0" dirty="0">
                <a:latin typeface="Century Gothic" panose="020B0502020202020204" pitchFamily="34" charset="0"/>
              </a:rPr>
            </a:br>
            <a:r>
              <a:rPr lang="en-GB" sz="2800" b="0" dirty="0">
                <a:latin typeface="Century Gothic" panose="020B0502020202020204" pitchFamily="34" charset="0"/>
              </a:rPr>
              <a:t>The concentration of the solution was 0.4 mol/dm</a:t>
            </a:r>
            <a:r>
              <a:rPr lang="en-GB" sz="2800" b="0" baseline="30000" dirty="0">
                <a:latin typeface="Century Gothic" panose="020B0502020202020204" pitchFamily="34" charset="0"/>
              </a:rPr>
              <a:t>3</a:t>
            </a:r>
            <a:r>
              <a:rPr lang="en-GB" sz="2800" b="0" dirty="0">
                <a:latin typeface="Century Gothic" panose="020B0502020202020204" pitchFamily="34" charset="0"/>
              </a:rPr>
              <a:t>. </a:t>
            </a:r>
            <a:br>
              <a:rPr lang="en-GB" sz="2800" b="0" dirty="0">
                <a:latin typeface="Century Gothic" panose="020B0502020202020204" pitchFamily="34" charset="0"/>
              </a:rPr>
            </a:br>
            <a:br>
              <a:rPr lang="en-GB" sz="2800" b="0" dirty="0">
                <a:latin typeface="Century Gothic" panose="020B0502020202020204" pitchFamily="34" charset="0"/>
              </a:rPr>
            </a:br>
            <a:r>
              <a:rPr lang="en-GB" sz="2800" b="0" dirty="0">
                <a:latin typeface="Century Gothic" panose="020B0502020202020204" pitchFamily="34" charset="0"/>
              </a:rPr>
              <a:t>What mass of glucose was dissolved in the solution?</a:t>
            </a:r>
            <a:endParaRPr lang="en-GB" sz="2800" b="0" baseline="30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5D306CF-A52A-1974-E557-0919A697F472}"/>
                  </a:ext>
                </a:extLst>
              </p:cNvPr>
              <p:cNvSpPr txBox="1"/>
              <p:nvPr/>
            </p:nvSpPr>
            <p:spPr>
              <a:xfrm>
                <a:off x="479610" y="3391557"/>
                <a:ext cx="5845959" cy="1292983"/>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500 cm</a:t>
                </a:r>
                <a:r>
                  <a:rPr lang="en-GB" sz="2000" b="1" baseline="30000" dirty="0">
                    <a:solidFill>
                      <a:schemeClr val="accent1"/>
                    </a:solidFill>
                    <a:latin typeface="Century Gothic" panose="020B0502020202020204" pitchFamily="34" charset="0"/>
                  </a:rPr>
                  <a:t>3</a:t>
                </a:r>
                <a:r>
                  <a:rPr lang="en-GB" sz="2000" b="1" dirty="0">
                    <a:solidFill>
                      <a:schemeClr val="accent1"/>
                    </a:solidFill>
                    <a:latin typeface="Century Gothic" panose="020B0502020202020204" pitchFamily="34" charset="0"/>
                  </a:rPr>
                  <a:t> = 0.5 dm</a:t>
                </a:r>
                <a:r>
                  <a:rPr lang="en-GB" sz="2000" b="1" baseline="30000" dirty="0">
                    <a:solidFill>
                      <a:schemeClr val="accent1"/>
                    </a:solidFill>
                    <a:latin typeface="Century Gothic" panose="020B0502020202020204" pitchFamily="34" charset="0"/>
                  </a:rPr>
                  <a:t>3</a:t>
                </a: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𝐂𝐨𝐧𝐜𝐞𝐧𝐭𝐫𝐚𝐭𝐢𝐨𝐧</m:t>
                      </m:r>
                      <m:r>
                        <a:rPr lang="en-GB" sz="2000" b="1" i="0" dirty="0" smtClean="0">
                          <a:solidFill>
                            <a:schemeClr val="accent1"/>
                          </a:solidFill>
                          <a:latin typeface="Cambria Math" panose="02040503050406030204" pitchFamily="18" charset="0"/>
                        </a:rPr>
                        <m:t> </m:t>
                      </m:r>
                      <m:d>
                        <m:dPr>
                          <m:ctrlPr>
                            <a:rPr lang="en-GB" sz="2000" b="1" i="1" dirty="0" smtClean="0">
                              <a:solidFill>
                                <a:schemeClr val="accent1"/>
                              </a:solidFill>
                              <a:latin typeface="Cambria Math" panose="02040503050406030204" pitchFamily="18" charset="0"/>
                            </a:rPr>
                          </m:ctrlPr>
                        </m:dPr>
                        <m:e>
                          <m:r>
                            <a:rPr lang="en-GB" sz="2000" b="1" i="0" dirty="0" smtClean="0">
                              <a:solidFill>
                                <a:schemeClr val="accent1"/>
                              </a:solidFill>
                              <a:latin typeface="Cambria Math" panose="02040503050406030204" pitchFamily="18" charset="0"/>
                            </a:rPr>
                            <m:t>𝐦𝐨𝐥</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𝐝𝐦𝟑</m:t>
                          </m:r>
                        </m:e>
                      </m:d>
                      <m:r>
                        <a:rPr lang="en-GB" sz="2000" b="1" i="0" dirty="0">
                          <a:solidFill>
                            <a:schemeClr val="accent1"/>
                          </a:solidFill>
                          <a:latin typeface="Cambria Math" panose="02040503050406030204" pitchFamily="18" charset="0"/>
                        </a:rPr>
                        <m:t>=  </m:t>
                      </m:r>
                      <m:f>
                        <m:fPr>
                          <m:ctrlPr>
                            <a:rPr lang="en-GB"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𝐧𝐮𝐦𝐛𝐞𝐫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num>
                        <m:den>
                          <m:r>
                            <a:rPr lang="en-GB" sz="2000" b="1" i="0" dirty="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F5D306CF-A52A-1974-E557-0919A697F472}"/>
                  </a:ext>
                </a:extLst>
              </p:cNvPr>
              <p:cNvSpPr txBox="1">
                <a:spLocks noRot="1" noChangeAspect="1" noMove="1" noResize="1" noEditPoints="1" noAdjustHandles="1" noChangeArrowheads="1" noChangeShapeType="1" noTextEdit="1"/>
              </p:cNvSpPr>
              <p:nvPr/>
            </p:nvSpPr>
            <p:spPr>
              <a:xfrm>
                <a:off x="479610" y="3391557"/>
                <a:ext cx="5845959" cy="1292983"/>
              </a:xfrm>
              <a:prstGeom prst="rect">
                <a:avLst/>
              </a:prstGeom>
              <a:blipFill>
                <a:blip r:embed="rId3"/>
                <a:stretch>
                  <a:fillRect l="-1082" t="-1942" b="-2913"/>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5608B451-9833-EEF2-E63E-981CA526921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AA3826A-7E25-AC27-76BE-4CCB4BDC5982}"/>
                  </a:ext>
                </a:extLst>
              </p:cNvPr>
              <p:cNvSpPr txBox="1"/>
              <p:nvPr/>
            </p:nvSpPr>
            <p:spPr>
              <a:xfrm>
                <a:off x="489858" y="4888257"/>
                <a:ext cx="6139542" cy="79444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1" dirty="0" smtClean="0">
                          <a:solidFill>
                            <a:schemeClr val="accent1"/>
                          </a:solidFill>
                          <a:latin typeface="Cambria Math" panose="02040503050406030204" pitchFamily="18" charset="0"/>
                        </a:rPr>
                        <m:t>𝟎</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𝟒</m:t>
                      </m:r>
                      <m:r>
                        <a:rPr lang="en-GB" sz="2400" b="1" i="1" dirty="0" smtClean="0">
                          <a:solidFill>
                            <a:schemeClr val="accent1"/>
                          </a:solidFill>
                          <a:latin typeface="Cambria Math" panose="02040503050406030204" pitchFamily="18" charset="0"/>
                        </a:rPr>
                        <m:t> </m:t>
                      </m:r>
                      <m:r>
                        <a:rPr lang="en-GB" sz="2400" b="1" i="0" dirty="0">
                          <a:solidFill>
                            <a:schemeClr val="accent1"/>
                          </a:solidFill>
                          <a:latin typeface="Cambria Math" panose="02040503050406030204" pitchFamily="18" charset="0"/>
                        </a:rPr>
                        <m:t>=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num>
                        <m:den>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den>
                      </m:f>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6AA3826A-7E25-AC27-76BE-4CCB4BDC5982}"/>
                  </a:ext>
                </a:extLst>
              </p:cNvPr>
              <p:cNvSpPr txBox="1">
                <a:spLocks noRot="1" noChangeAspect="1" noMove="1" noResize="1" noEditPoints="1" noAdjustHandles="1" noChangeArrowheads="1" noChangeShapeType="1" noTextEdit="1"/>
              </p:cNvSpPr>
              <p:nvPr/>
            </p:nvSpPr>
            <p:spPr>
              <a:xfrm>
                <a:off x="489858" y="4888257"/>
                <a:ext cx="6139542" cy="794448"/>
              </a:xfrm>
              <a:prstGeom prst="rect">
                <a:avLst/>
              </a:prstGeom>
              <a:blipFill>
                <a:blip r:embed="rId4"/>
                <a:stretch>
                  <a:fillRect l="-206" b="-781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F3D3D09-F1D8-AA58-9588-2B74F9E661B9}"/>
                  </a:ext>
                </a:extLst>
              </p:cNvPr>
              <p:cNvSpPr txBox="1"/>
              <p:nvPr/>
            </p:nvSpPr>
            <p:spPr>
              <a:xfrm>
                <a:off x="413658" y="5938728"/>
                <a:ext cx="6139542"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m:t>
                      </m:r>
                    </m:oMath>
                  </m:oMathPara>
                </a14:m>
                <a:endParaRPr lang="en-GB" sz="2400" b="1"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5F3D3D09-F1D8-AA58-9588-2B74F9E661B9}"/>
                  </a:ext>
                </a:extLst>
              </p:cNvPr>
              <p:cNvSpPr txBox="1">
                <a:spLocks noRot="1" noChangeAspect="1" noMove="1" noResize="1" noEditPoints="1" noAdjustHandles="1" noChangeArrowheads="1" noChangeShapeType="1" noTextEdit="1"/>
              </p:cNvSpPr>
              <p:nvPr/>
            </p:nvSpPr>
            <p:spPr>
              <a:xfrm>
                <a:off x="413658" y="5938728"/>
                <a:ext cx="6139542" cy="461665"/>
              </a:xfrm>
              <a:prstGeom prst="rect">
                <a:avLst/>
              </a:prstGeom>
              <a:blipFill>
                <a:blip r:embed="rId5"/>
                <a:stretch>
                  <a:fillRect l="-207"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0E6E301-59DB-1BA9-F42B-0F97F0E4B9FD}"/>
                  </a:ext>
                </a:extLst>
              </p:cNvPr>
              <p:cNvSpPr txBox="1"/>
              <p:nvPr/>
            </p:nvSpPr>
            <p:spPr>
              <a:xfrm>
                <a:off x="7151915" y="3881328"/>
                <a:ext cx="4212772"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70E6E301-59DB-1BA9-F42B-0F97F0E4B9FD}"/>
                  </a:ext>
                </a:extLst>
              </p:cNvPr>
              <p:cNvSpPr txBox="1">
                <a:spLocks noRot="1" noChangeAspect="1" noMove="1" noResize="1" noEditPoints="1" noAdjustHandles="1" noChangeArrowheads="1" noChangeShapeType="1" noTextEdit="1"/>
              </p:cNvSpPr>
              <p:nvPr/>
            </p:nvSpPr>
            <p:spPr>
              <a:xfrm>
                <a:off x="7151915" y="3881328"/>
                <a:ext cx="4212772" cy="730136"/>
              </a:xfrm>
              <a:prstGeom prst="rect">
                <a:avLst/>
              </a:prstGeom>
              <a:blipFill>
                <a:blip r:embed="rId6"/>
                <a:stretch>
                  <a:fillRect l="-602"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E1C9AF1-D332-624F-1A6C-AE1C8C1AF16E}"/>
                  </a:ext>
                </a:extLst>
              </p:cNvPr>
              <p:cNvSpPr txBox="1"/>
              <p:nvPr/>
            </p:nvSpPr>
            <p:spPr>
              <a:xfrm>
                <a:off x="6139543" y="3005028"/>
                <a:ext cx="5491844" cy="830997"/>
              </a:xfrm>
              <a:prstGeom prst="rect">
                <a:avLst/>
              </a:prstGeom>
              <a:noFill/>
            </p:spPr>
            <p:txBody>
              <a:bodyPr wrap="square">
                <a:spAutoFit/>
              </a:bodyPr>
              <a:lstStyle/>
              <a:p>
                <a14:m>
                  <m:oMath xmlns:m="http://schemas.openxmlformats.org/officeDocument/2006/math">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𝐠𝐥𝐮𝐜𝐨𝐬𝐞</m:t>
                    </m:r>
                    <m:r>
                      <a:rPr lang="en-GB" sz="2400" b="1" i="0" dirty="0" smtClean="0">
                        <a:solidFill>
                          <a:schemeClr val="accent1"/>
                        </a:solidFill>
                        <a:latin typeface="Cambria Math" panose="02040503050406030204" pitchFamily="18" charset="0"/>
                      </a:rPr>
                      <m:t>=</m:t>
                    </m:r>
                  </m:oMath>
                </a14:m>
                <a:r>
                  <a:rPr lang="en-GB" sz="2400" b="1" dirty="0">
                    <a:solidFill>
                      <a:schemeClr val="accent1"/>
                    </a:solidFill>
                    <a:latin typeface="Century Gothic" panose="020B0502020202020204" pitchFamily="34" charset="0"/>
                  </a:rPr>
                  <a:t> (6x12)+(12x1)+(6x16)</a:t>
                </a:r>
              </a:p>
              <a:p>
                <a:r>
                  <a:rPr lang="en-GB" sz="2400" b="1" dirty="0">
                    <a:solidFill>
                      <a:schemeClr val="accent1"/>
                    </a:solidFill>
                    <a:latin typeface="Century Gothic" panose="020B0502020202020204" pitchFamily="34" charset="0"/>
                  </a:rPr>
                  <a:t>                   =  180</a:t>
                </a:r>
              </a:p>
            </p:txBody>
          </p:sp>
        </mc:Choice>
        <mc:Fallback xmlns="">
          <p:sp>
            <p:nvSpPr>
              <p:cNvPr id="10" name="TextBox 9">
                <a:extLst>
                  <a:ext uri="{FF2B5EF4-FFF2-40B4-BE49-F238E27FC236}">
                    <a16:creationId xmlns:a16="http://schemas.microsoft.com/office/drawing/2014/main" id="{9E1C9AF1-D332-624F-1A6C-AE1C8C1AF16E}"/>
                  </a:ext>
                </a:extLst>
              </p:cNvPr>
              <p:cNvSpPr txBox="1">
                <a:spLocks noRot="1" noChangeAspect="1" noMove="1" noResize="1" noEditPoints="1" noAdjustHandles="1" noChangeArrowheads="1" noChangeShapeType="1" noTextEdit="1"/>
              </p:cNvSpPr>
              <p:nvPr/>
            </p:nvSpPr>
            <p:spPr>
              <a:xfrm>
                <a:off x="6139543" y="3005028"/>
                <a:ext cx="5491844" cy="830997"/>
              </a:xfrm>
              <a:prstGeom prst="rect">
                <a:avLst/>
              </a:prstGeom>
              <a:blipFill>
                <a:blip r:embed="rId7"/>
                <a:stretch>
                  <a:fillRect l="-231" t="-7576" b="-151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BDC1576-8BC3-9CEB-5E7D-19DA0AD8F5CF}"/>
                  </a:ext>
                </a:extLst>
              </p:cNvPr>
              <p:cNvSpPr txBox="1"/>
              <p:nvPr/>
            </p:nvSpPr>
            <p:spPr>
              <a:xfrm>
                <a:off x="9225642" y="4899142"/>
                <a:ext cx="2683331"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m:t>
                      </m:r>
                      <m:r>
                        <a:rPr lang="en-GB" sz="2400" b="1" i="0" dirty="0">
                          <a:solidFill>
                            <a:schemeClr val="accent1"/>
                          </a:solidFill>
                          <a:latin typeface="Cambria Math" panose="02040503050406030204" pitchFamily="18" charset="0"/>
                        </a:rPr>
                        <m:t>=  </m:t>
                      </m:r>
                      <m:f>
                        <m:fPr>
                          <m:ctrlPr>
                            <a:rPr lang="en-GB"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𝟏𝟖𝟎</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3BDC1576-8BC3-9CEB-5E7D-19DA0AD8F5CF}"/>
                  </a:ext>
                </a:extLst>
              </p:cNvPr>
              <p:cNvSpPr txBox="1">
                <a:spLocks noRot="1" noChangeAspect="1" noMove="1" noResize="1" noEditPoints="1" noAdjustHandles="1" noChangeArrowheads="1" noChangeShapeType="1" noTextEdit="1"/>
              </p:cNvSpPr>
              <p:nvPr/>
            </p:nvSpPr>
            <p:spPr>
              <a:xfrm>
                <a:off x="9225642" y="4899142"/>
                <a:ext cx="2683331" cy="730136"/>
              </a:xfrm>
              <a:prstGeom prst="rect">
                <a:avLst/>
              </a:prstGeom>
              <a:blipFill>
                <a:blip r:embed="rId8"/>
                <a:stretch>
                  <a:fillRect l="-472"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6903A0-812E-ABA6-6C38-21FF2C042EF9}"/>
                  </a:ext>
                </a:extLst>
              </p:cNvPr>
              <p:cNvSpPr txBox="1"/>
              <p:nvPr/>
            </p:nvSpPr>
            <p:spPr>
              <a:xfrm>
                <a:off x="9280070" y="5933285"/>
                <a:ext cx="2231573"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𝟑𝟔</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E76903A0-812E-ABA6-6C38-21FF2C042EF9}"/>
                  </a:ext>
                </a:extLst>
              </p:cNvPr>
              <p:cNvSpPr txBox="1">
                <a:spLocks noRot="1" noChangeAspect="1" noMove="1" noResize="1" noEditPoints="1" noAdjustHandles="1" noChangeArrowheads="1" noChangeShapeType="1" noTextEdit="1"/>
              </p:cNvSpPr>
              <p:nvPr/>
            </p:nvSpPr>
            <p:spPr>
              <a:xfrm>
                <a:off x="9280070" y="5933285"/>
                <a:ext cx="2231573" cy="461665"/>
              </a:xfrm>
              <a:prstGeom prst="rect">
                <a:avLst/>
              </a:prstGeom>
              <a:blipFill>
                <a:blip r:embed="rId9"/>
                <a:stretch>
                  <a:fillRect b="-21622"/>
                </a:stretch>
              </a:blipFill>
            </p:spPr>
            <p:txBody>
              <a:bodyPr/>
              <a:lstStyle/>
              <a:p>
                <a:r>
                  <a:rPr lang="en-GB">
                    <a:noFill/>
                  </a:rPr>
                  <a:t> </a:t>
                </a:r>
              </a:p>
            </p:txBody>
          </p:sp>
        </mc:Fallback>
      </mc:AlternateContent>
    </p:spTree>
    <p:extLst>
      <p:ext uri="{BB962C8B-B14F-4D97-AF65-F5344CB8AC3E}">
        <p14:creationId xmlns:p14="http://schemas.microsoft.com/office/powerpoint/2010/main" val="4853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1984" y="1875900"/>
            <a:ext cx="10858402" cy="390876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Concentration can be measured in g/dm</a:t>
            </a:r>
            <a:r>
              <a:rPr lang="en-GB" sz="2400" baseline="30000" dirty="0">
                <a:latin typeface="Century Gothic" panose="020B0502020202020204" pitchFamily="34" charset="0"/>
              </a:rPr>
              <a:t>3</a:t>
            </a:r>
            <a:r>
              <a:rPr lang="en-GB" sz="2400" dirty="0">
                <a:latin typeface="Century Gothic" panose="020B0502020202020204" pitchFamily="34" charset="0"/>
              </a:rPr>
              <a:t> or mol/dm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unit for number of moles is mol</a:t>
            </a:r>
            <a:endParaRPr lang="en-GB" sz="2400" baseline="30000" dirty="0">
              <a:latin typeface="Century Gothic" panose="020B0502020202020204" pitchFamily="34" charset="0"/>
            </a:endParaRPr>
          </a:p>
          <a:p>
            <a:pPr marL="457200" indent="-457200">
              <a:buFont typeface="+mj-lt"/>
              <a:buAutoNum type="arabicPeriod"/>
            </a:pPr>
            <a:endParaRPr lang="en-GB" sz="2400" baseline="30000" dirty="0">
              <a:latin typeface="Century Gothic" panose="020B0502020202020204" pitchFamily="34" charset="0"/>
            </a:endParaRPr>
          </a:p>
          <a:p>
            <a:pPr marL="457200" indent="-457200">
              <a:buFont typeface="+mj-lt"/>
              <a:buAutoNum type="arabicPeriod"/>
            </a:pPr>
            <a:endParaRPr lang="en-GB" sz="2400" baseline="300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Concentration can be calculated using number of moles x volume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20 cm</a:t>
            </a:r>
            <a:r>
              <a:rPr lang="en-GB" sz="2400" baseline="30000" dirty="0">
                <a:latin typeface="Century Gothic" panose="020B0502020202020204" pitchFamily="34" charset="0"/>
              </a:rPr>
              <a:t>3</a:t>
            </a:r>
            <a:r>
              <a:rPr lang="en-GB" sz="2400" dirty="0">
                <a:latin typeface="Century Gothic" panose="020B0502020202020204" pitchFamily="34" charset="0"/>
              </a:rPr>
              <a:t> = 0.2 dm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Relative formula mass is measured in grams</a:t>
            </a:r>
          </a:p>
          <a:p>
            <a:endParaRPr lang="en-GB" sz="2400" dirty="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a:alphaModFix/>
          </a:blip>
          <a:srcRect/>
          <a:stretch/>
        </p:blipFill>
        <p:spPr>
          <a:xfrm>
            <a:off x="8759790" y="15234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a:alphaModFix/>
          </a:blip>
          <a:srcRect/>
          <a:stretch/>
        </p:blipFill>
        <p:spPr>
          <a:xfrm rot="10800000">
            <a:off x="10284455" y="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6087219" y="2621088"/>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5746573F-9D21-2843-8B49-77222F5FD362}"/>
              </a:ext>
            </a:extLst>
          </p:cNvPr>
          <p:cNvSpPr txBox="1"/>
          <p:nvPr/>
        </p:nvSpPr>
        <p:spPr>
          <a:xfrm>
            <a:off x="10481131" y="3745426"/>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9" name="TextBox 8">
            <a:extLst>
              <a:ext uri="{FF2B5EF4-FFF2-40B4-BE49-F238E27FC236}">
                <a16:creationId xmlns:a16="http://schemas.microsoft.com/office/drawing/2014/main" id="{22E8FA58-F56E-A94E-AC37-87A23C21A55E}"/>
              </a:ext>
            </a:extLst>
          </p:cNvPr>
          <p:cNvSpPr txBox="1"/>
          <p:nvPr/>
        </p:nvSpPr>
        <p:spPr>
          <a:xfrm>
            <a:off x="7333739" y="4974084"/>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0" name="TextBox 9">
            <a:extLst>
              <a:ext uri="{FF2B5EF4-FFF2-40B4-BE49-F238E27FC236}">
                <a16:creationId xmlns:a16="http://schemas.microsoft.com/office/drawing/2014/main" id="{3D584EE3-DB6B-F947-B089-18BD86DC9205}"/>
              </a:ext>
            </a:extLst>
          </p:cNvPr>
          <p:cNvSpPr txBox="1"/>
          <p:nvPr/>
        </p:nvSpPr>
        <p:spPr>
          <a:xfrm>
            <a:off x="9157133" y="1840735"/>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3529663" y="4200912"/>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
        <p:nvSpPr>
          <p:cNvPr id="5" name="Title 4">
            <a:extLst>
              <a:ext uri="{FF2B5EF4-FFF2-40B4-BE49-F238E27FC236}">
                <a16:creationId xmlns:a16="http://schemas.microsoft.com/office/drawing/2014/main" id="{0ECDBC58-6116-AD51-C5E1-F570582E792A}"/>
              </a:ext>
            </a:extLst>
          </p:cNvPr>
          <p:cNvSpPr>
            <a:spLocks noGrp="1"/>
          </p:cNvSpPr>
          <p:nvPr>
            <p:ph type="title"/>
          </p:nvPr>
        </p:nvSpPr>
        <p:spPr>
          <a:xfrm>
            <a:off x="433674" y="0"/>
            <a:ext cx="10620000" cy="720000"/>
          </a:xfrm>
        </p:spPr>
        <p:txBody>
          <a:bodyPr/>
          <a:lstStyle/>
          <a:p>
            <a:r>
              <a:rPr lang="en-GB" dirty="0">
                <a:latin typeface="Century Gothic" panose="020B0502020202020204" pitchFamily="34" charset="0"/>
              </a:rPr>
              <a:t>True or false?</a:t>
            </a:r>
          </a:p>
        </p:txBody>
      </p:sp>
      <p:cxnSp>
        <p:nvCxnSpPr>
          <p:cNvPr id="2" name="Straight Connector 1">
            <a:extLst>
              <a:ext uri="{FF2B5EF4-FFF2-40B4-BE49-F238E27FC236}">
                <a16:creationId xmlns:a16="http://schemas.microsoft.com/office/drawing/2014/main" id="{3A08FD81-35E4-6E57-3385-E3D44D761A4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concentration, mass and volume.</a:t>
            </a:r>
          </a:p>
          <a:p>
            <a:pPr marL="457200" indent="-457200">
              <a:buAutoNum type="arabicPeriod"/>
            </a:pPr>
            <a:r>
              <a:rPr lang="en-GB" sz="2400" dirty="0">
                <a:latin typeface="Century Gothic" panose="020B0502020202020204" pitchFamily="34" charset="0"/>
              </a:rPr>
              <a:t>State the equation that links concentration, number of moles and volume.</a:t>
            </a:r>
          </a:p>
          <a:p>
            <a:pPr marL="457200" indent="-457200">
              <a:buAutoNum type="arabicPeriod"/>
            </a:pPr>
            <a:r>
              <a:rPr lang="en-GB" sz="2400" dirty="0">
                <a:latin typeface="Century Gothic" panose="020B0502020202020204" pitchFamily="34" charset="0"/>
              </a:rPr>
              <a:t>State the equation that links number of moles, mass and relative formula mass.</a:t>
            </a:r>
          </a:p>
          <a:p>
            <a:pPr marL="457200" indent="-457200">
              <a:buAutoNum type="arabicPeriod"/>
            </a:pPr>
            <a:r>
              <a:rPr lang="en-GB" sz="2400" dirty="0">
                <a:latin typeface="Century Gothic" panose="020B0502020202020204" pitchFamily="34" charset="0"/>
              </a:rPr>
              <a:t>Define relative formula mass.</a:t>
            </a:r>
          </a:p>
          <a:p>
            <a:pPr marL="457200" indent="-457200">
              <a:buAutoNum type="arabicPeriod"/>
            </a:pPr>
            <a:r>
              <a:rPr lang="en-GB" sz="2400" dirty="0">
                <a:latin typeface="Century Gothic" panose="020B0502020202020204" pitchFamily="34" charset="0"/>
              </a:rPr>
              <a:t>Calculate the relative formula mass of sodium hydroxide (NaOH). </a:t>
            </a:r>
          </a:p>
          <a:p>
            <a:pPr marL="457200" indent="-457200">
              <a:buAutoNum type="arabicPeriod"/>
            </a:pPr>
            <a:r>
              <a:rPr lang="en-GB" sz="2400" dirty="0">
                <a:latin typeface="Century Gothic" panose="020B0502020202020204" pitchFamily="34" charset="0"/>
              </a:rPr>
              <a:t>State the unit for mass.</a:t>
            </a:r>
          </a:p>
          <a:p>
            <a:pPr marL="457200" indent="-457200">
              <a:buAutoNum type="arabicPeriod"/>
            </a:pPr>
            <a:r>
              <a:rPr lang="en-GB" sz="2400" dirty="0">
                <a:latin typeface="Century Gothic" panose="020B0502020202020204" pitchFamily="34" charset="0"/>
              </a:rPr>
              <a:t>State the unit for volume.</a:t>
            </a:r>
          </a:p>
          <a:p>
            <a:pPr marL="457200" indent="-457200">
              <a:buAutoNum type="arabicPeriod"/>
            </a:pPr>
            <a:r>
              <a:rPr lang="en-GB" sz="2400" dirty="0">
                <a:latin typeface="Century Gothic" panose="020B0502020202020204" pitchFamily="34" charset="0"/>
              </a:rPr>
              <a:t>Convert 50 cm</a:t>
            </a:r>
            <a:r>
              <a:rPr lang="en-GB" sz="2400" baseline="30000" dirty="0">
                <a:latin typeface="Century Gothic" panose="020B0502020202020204" pitchFamily="34" charset="0"/>
              </a:rPr>
              <a:t>3</a:t>
            </a:r>
            <a:r>
              <a:rPr lang="en-GB" sz="2400" dirty="0">
                <a:latin typeface="Century Gothic" panose="020B0502020202020204" pitchFamily="34" charset="0"/>
              </a:rPr>
              <a:t> to dm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457200" indent="-457200">
              <a:buAutoNum type="arabicPeriod"/>
            </a:pPr>
            <a:r>
              <a:rPr lang="en-GB" sz="2400" dirty="0">
                <a:latin typeface="Century Gothic" panose="020B0502020202020204" pitchFamily="34" charset="0"/>
              </a:rPr>
              <a:t>State the two units that can be used for concentration.</a:t>
            </a:r>
          </a:p>
          <a:p>
            <a:endParaRPr lang="en-GB" sz="2400"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7F116220-C745-7073-03CE-B16CE901B2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831242"/>
              </a:xfrm>
              <a:prstGeom prst="rect">
                <a:avLst/>
              </a:prstGeom>
              <a:noFill/>
            </p:spPr>
            <p:txBody>
              <a:bodyPr wrap="square">
                <a:spAutoFit/>
              </a:bodyPr>
              <a:lstStyle/>
              <a:p>
                <a:pPr marL="457200" indent="-457200">
                  <a:buAutoNum type="arabicPeriod"/>
                </a:pPr>
                <a14:m>
                  <m:oMath xmlns:m="http://schemas.openxmlformats.org/officeDocument/2006/math">
                    <m:r>
                      <a:rPr lang="en-GB" sz="2400" b="1" i="0" dirty="0" smtClean="0">
                        <a:solidFill>
                          <a:schemeClr val="accent2">
                            <a:lumMod val="60000"/>
                            <a:lumOff val="40000"/>
                          </a:schemeClr>
                        </a:solidFill>
                        <a:latin typeface="Cambria Math" panose="02040503050406030204" pitchFamily="18" charset="0"/>
                      </a:rPr>
                      <m:t>𝐂𝐨𝐧𝐜𝐞𝐧𝐭𝐫𝐚𝐭𝐢𝐨𝐧</m:t>
                    </m:r>
                    <m:r>
                      <a:rPr lang="en-GB" sz="2400" b="1" i="0" dirty="0" smtClean="0">
                        <a:solidFill>
                          <a:schemeClr val="accent2">
                            <a:lumMod val="60000"/>
                            <a:lumOff val="40000"/>
                          </a:schemeClr>
                        </a:solidFill>
                        <a:latin typeface="Cambria Math" panose="02040503050406030204" pitchFamily="18" charset="0"/>
                      </a:rPr>
                      <m:t> = </m:t>
                    </m:r>
                    <m:f>
                      <m:fPr>
                        <m:ctrlPr>
                          <a:rPr lang="en-GB" sz="2400" b="1" i="1" dirty="0" smtClean="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𝐦𝐚𝐬𝐬</m:t>
                        </m:r>
                      </m:num>
                      <m:den>
                        <m:r>
                          <a:rPr lang="en-GB" sz="2400" b="1" i="0" dirty="0" smtClean="0">
                            <a:solidFill>
                              <a:schemeClr val="accent2">
                                <a:lumMod val="60000"/>
                                <a:lumOff val="40000"/>
                              </a:schemeClr>
                            </a:solidFill>
                            <a:latin typeface="Cambria Math" panose="02040503050406030204" pitchFamily="18" charset="0"/>
                          </a:rPr>
                          <m:t>𝐯𝐨𝐥𝐮𝐦𝐞</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14:m>
                  <m:oMath xmlns:m="http://schemas.openxmlformats.org/officeDocument/2006/math">
                    <m:r>
                      <a:rPr lang="en-GB" sz="2400" b="1" i="0" dirty="0">
                        <a:solidFill>
                          <a:schemeClr val="accent2">
                            <a:lumMod val="60000"/>
                            <a:lumOff val="40000"/>
                          </a:schemeClr>
                        </a:solidFill>
                        <a:latin typeface="Cambria Math" panose="02040503050406030204" pitchFamily="18" charset="0"/>
                      </a:rPr>
                      <m:t>𝐂𝐨𝐧𝐜𝐞𝐧𝐭𝐫𝐚𝐭𝐢𝐨𝐧</m:t>
                    </m:r>
                    <m:r>
                      <a:rPr lang="en-GB" sz="2400" b="1" i="0" dirty="0">
                        <a:solidFill>
                          <a:schemeClr val="accent2">
                            <a:lumMod val="60000"/>
                            <a:lumOff val="40000"/>
                          </a:schemeClr>
                        </a:solidFill>
                        <a:latin typeface="Cambria Math" panose="02040503050406030204" pitchFamily="18" charset="0"/>
                      </a:rPr>
                      <m:t> = </m:t>
                    </m:r>
                    <m:f>
                      <m:fPr>
                        <m:ctrlPr>
                          <a:rPr lang="en-GB" sz="2400" b="1" i="1" dirty="0">
                            <a:solidFill>
                              <a:schemeClr val="accent2">
                                <a:lumMod val="60000"/>
                                <a:lumOff val="40000"/>
                              </a:schemeClr>
                            </a:solidFill>
                            <a:latin typeface="Cambria Math" panose="02040503050406030204" pitchFamily="18" charset="0"/>
                          </a:rPr>
                        </m:ctrlPr>
                      </m:fPr>
                      <m:num>
                        <m:r>
                          <a:rPr lang="en-GB" sz="2400" b="1" i="0" dirty="0" smtClean="0">
                            <a:solidFill>
                              <a:schemeClr val="accent2">
                                <a:lumMod val="60000"/>
                                <a:lumOff val="40000"/>
                              </a:schemeClr>
                            </a:solidFill>
                            <a:latin typeface="Cambria Math" panose="02040503050406030204" pitchFamily="18" charset="0"/>
                          </a:rPr>
                          <m:t>𝐧𝐮𝐦𝐛𝐞𝐫</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𝐨𝐟</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𝐦𝐨𝐥𝐞𝐬</m:t>
                        </m:r>
                      </m:num>
                      <m:den>
                        <m:r>
                          <a:rPr lang="en-GB" sz="2400" b="1" i="0" dirty="0">
                            <a:solidFill>
                              <a:schemeClr val="accent2">
                                <a:lumMod val="60000"/>
                                <a:lumOff val="40000"/>
                              </a:schemeClr>
                            </a:solidFill>
                            <a:latin typeface="Cambria Math" panose="02040503050406030204" pitchFamily="18" charset="0"/>
                          </a:rPr>
                          <m:t>𝐯𝐨𝐥𝐮𝐦𝐞</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14:m>
                  <m:oMath xmlns:m="http://schemas.openxmlformats.org/officeDocument/2006/math">
                    <m:r>
                      <a:rPr lang="en-GB" sz="2400" b="1" i="0" dirty="0" smtClean="0">
                        <a:solidFill>
                          <a:schemeClr val="accent2">
                            <a:lumMod val="60000"/>
                            <a:lumOff val="40000"/>
                          </a:schemeClr>
                        </a:solidFill>
                        <a:latin typeface="Cambria Math" panose="02040503050406030204" pitchFamily="18" charset="0"/>
                      </a:rPr>
                      <m:t>𝐍𝐮𝐦𝐛𝐞𝐫</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𝐨𝐟</m:t>
                    </m:r>
                    <m:r>
                      <a:rPr lang="en-GB" sz="2400" b="1" i="0" dirty="0" smtClean="0">
                        <a:solidFill>
                          <a:schemeClr val="accent2">
                            <a:lumMod val="60000"/>
                            <a:lumOff val="40000"/>
                          </a:schemeClr>
                        </a:solidFill>
                        <a:latin typeface="Cambria Math" panose="02040503050406030204" pitchFamily="18" charset="0"/>
                      </a:rPr>
                      <m:t> </m:t>
                    </m:r>
                    <m:r>
                      <a:rPr lang="en-GB" sz="2400" b="1" i="0" dirty="0" smtClean="0">
                        <a:solidFill>
                          <a:schemeClr val="accent2">
                            <a:lumMod val="60000"/>
                            <a:lumOff val="40000"/>
                          </a:schemeClr>
                        </a:solidFill>
                        <a:latin typeface="Cambria Math" panose="02040503050406030204" pitchFamily="18" charset="0"/>
                      </a:rPr>
                      <m:t>𝐦𝐨𝐥𝐞𝐬</m:t>
                    </m:r>
                    <m:r>
                      <a:rPr lang="en-GB" sz="2400" b="1" i="0" dirty="0">
                        <a:solidFill>
                          <a:schemeClr val="accent2">
                            <a:lumMod val="60000"/>
                            <a:lumOff val="40000"/>
                          </a:schemeClr>
                        </a:solidFill>
                        <a:latin typeface="Cambria Math" panose="02040503050406030204" pitchFamily="18" charset="0"/>
                      </a:rPr>
                      <m:t> = </m:t>
                    </m:r>
                    <m:f>
                      <m:fPr>
                        <m:ctrlPr>
                          <a:rPr lang="en-GB" sz="2400" b="1" i="1" dirty="0">
                            <a:solidFill>
                              <a:schemeClr val="accent2">
                                <a:lumMod val="60000"/>
                                <a:lumOff val="40000"/>
                              </a:schemeClr>
                            </a:solidFill>
                            <a:latin typeface="Cambria Math" panose="02040503050406030204" pitchFamily="18" charset="0"/>
                          </a:rPr>
                        </m:ctrlPr>
                      </m:fPr>
                      <m:num>
                        <m:r>
                          <a:rPr lang="en-GB" sz="2400" b="1" i="0" dirty="0">
                            <a:solidFill>
                              <a:schemeClr val="accent2">
                                <a:lumMod val="60000"/>
                                <a:lumOff val="40000"/>
                              </a:schemeClr>
                            </a:solidFill>
                            <a:latin typeface="Cambria Math" panose="02040503050406030204" pitchFamily="18" charset="0"/>
                          </a:rPr>
                          <m:t>𝐦</m:t>
                        </m:r>
                        <m:r>
                          <a:rPr lang="en-GB" sz="2400" b="1" i="0" dirty="0" smtClean="0">
                            <a:solidFill>
                              <a:schemeClr val="accent2">
                                <a:lumMod val="60000"/>
                                <a:lumOff val="40000"/>
                              </a:schemeClr>
                            </a:solidFill>
                            <a:latin typeface="Cambria Math" panose="02040503050406030204" pitchFamily="18" charset="0"/>
                          </a:rPr>
                          <m:t>𝐚</m:t>
                        </m:r>
                        <m:r>
                          <a:rPr lang="en-GB" sz="2400" b="1" i="0" dirty="0">
                            <a:solidFill>
                              <a:schemeClr val="accent2">
                                <a:lumMod val="60000"/>
                                <a:lumOff val="40000"/>
                              </a:schemeClr>
                            </a:solidFill>
                            <a:latin typeface="Cambria Math" panose="02040503050406030204" pitchFamily="18" charset="0"/>
                          </a:rPr>
                          <m:t>𝐬𝐬</m:t>
                        </m:r>
                      </m:num>
                      <m:den>
                        <m:r>
                          <a:rPr lang="en-GB" sz="2400" b="1" i="0" dirty="0" smtClean="0">
                            <a:solidFill>
                              <a:schemeClr val="accent2">
                                <a:lumMod val="60000"/>
                                <a:lumOff val="40000"/>
                              </a:schemeClr>
                            </a:solidFill>
                            <a:latin typeface="Cambria Math" panose="02040503050406030204" pitchFamily="18" charset="0"/>
                          </a:rPr>
                          <m:t>𝐌</m:t>
                        </m:r>
                        <m:r>
                          <a:rPr lang="en-GB" sz="2400" b="1" i="0" baseline="-25000" dirty="0" smtClean="0">
                            <a:solidFill>
                              <a:schemeClr val="accent2">
                                <a:lumMod val="60000"/>
                                <a:lumOff val="40000"/>
                              </a:schemeClr>
                            </a:solidFill>
                            <a:latin typeface="Cambria Math" panose="02040503050406030204" pitchFamily="18" charset="0"/>
                          </a:rPr>
                          <m:t>𝐫</m:t>
                        </m:r>
                      </m:den>
                    </m:f>
                    <m:r>
                      <a:rPr lang="en-GB" sz="2400" b="1" i="0" dirty="0">
                        <a:solidFill>
                          <a:schemeClr val="accent2">
                            <a:lumMod val="60000"/>
                            <a:lumOff val="40000"/>
                          </a:schemeClr>
                        </a:solidFill>
                        <a:latin typeface="Cambria Math" panose="02040503050406030204" pitchFamily="18" charset="0"/>
                      </a:rPr>
                      <m:t> </m:t>
                    </m:r>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sum of the relative atomic masses in a formula (or compound).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23+16+1 = 40</a:t>
                </a:r>
                <a:endParaRPr lang="en-GB" sz="2400" b="1" baseline="30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0.05 dm</a:t>
                </a:r>
                <a:r>
                  <a:rPr lang="en-GB" sz="2400" b="1" baseline="30000" dirty="0">
                    <a:solidFill>
                      <a:schemeClr val="accent2">
                        <a:lumMod val="60000"/>
                        <a:lumOff val="40000"/>
                      </a:schemeClr>
                    </a:solidFill>
                    <a:latin typeface="Century Gothic" panose="020B050202020202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g/dm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or mol/dm</a:t>
                </a:r>
                <a:r>
                  <a:rPr lang="en-GB" sz="2400" b="1" baseline="30000" dirty="0">
                    <a:solidFill>
                      <a:schemeClr val="accent2">
                        <a:lumMod val="60000"/>
                        <a:lumOff val="40000"/>
                      </a:schemeClr>
                    </a:solidFill>
                    <a:latin typeface="Century Gothic" panose="020B0502020202020204" pitchFamily="34" charset="0"/>
                  </a:rPr>
                  <a:t>3</a:t>
                </a: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831242"/>
              </a:xfrm>
              <a:prstGeom prst="rect">
                <a:avLst/>
              </a:prstGeom>
              <a:blipFill>
                <a:blip r:embed="rId3"/>
                <a:stretch>
                  <a:fillRect l="-897" b="-2649"/>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C97E96E9-1D40-BF52-3B58-3BAA24D1D4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I: Calculating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781588" cy="1107996"/>
          </a:xfrm>
          <a:prstGeom prst="rect">
            <a:avLst/>
          </a:prstGeom>
          <a:noFill/>
        </p:spPr>
        <p:txBody>
          <a:bodyPr wrap="square">
            <a:spAutoFit/>
          </a:bodyPr>
          <a:lstStyle/>
          <a:p>
            <a:r>
              <a:rPr lang="en-US" sz="2200" dirty="0">
                <a:latin typeface="Century Gothic" panose="020B0502020202020204" pitchFamily="34" charset="0"/>
              </a:rPr>
              <a:t>A scientist makes 500 cm</a:t>
            </a:r>
            <a:r>
              <a:rPr lang="en-US" sz="2200" baseline="30000" dirty="0">
                <a:latin typeface="Century Gothic" panose="020B0502020202020204" pitchFamily="34" charset="0"/>
              </a:rPr>
              <a:t>3</a:t>
            </a:r>
            <a:r>
              <a:rPr lang="en-US" sz="2200" dirty="0">
                <a:latin typeface="Century Gothic" panose="020B0502020202020204" pitchFamily="34" charset="0"/>
              </a:rPr>
              <a:t> of copper sulfate solution by dissolving 31.9 g of copper sulfate (CuSO</a:t>
            </a:r>
            <a:r>
              <a:rPr lang="en-US" sz="2200" baseline="-25000" dirty="0">
                <a:latin typeface="Century Gothic" panose="020B0502020202020204" pitchFamily="34" charset="0"/>
              </a:rPr>
              <a:t>4</a:t>
            </a:r>
            <a:r>
              <a:rPr lang="en-US" sz="2200" dirty="0">
                <a:latin typeface="Century Gothic" panose="020B0502020202020204" pitchFamily="34" charset="0"/>
              </a:rPr>
              <a:t>) in water. They want to calculate the concentration of the solution in mol/dm</a:t>
            </a:r>
            <a:r>
              <a:rPr lang="en-US" sz="2200" baseline="30000" dirty="0">
                <a:latin typeface="Century Gothic" panose="020B0502020202020204" pitchFamily="34" charset="0"/>
              </a:rPr>
              <a:t>3</a:t>
            </a:r>
            <a:r>
              <a:rPr lang="en-US" sz="2200" dirty="0">
                <a:latin typeface="Century Gothic" panose="020B0502020202020204" pitchFamily="34" charset="0"/>
              </a:rPr>
              <a:t>. </a:t>
            </a:r>
          </a:p>
        </p:txBody>
      </p:sp>
      <p:sp>
        <p:nvSpPr>
          <p:cNvPr id="4" name="TextBox 3">
            <a:extLst>
              <a:ext uri="{FF2B5EF4-FFF2-40B4-BE49-F238E27FC236}">
                <a16:creationId xmlns:a16="http://schemas.microsoft.com/office/drawing/2014/main" id="{D07DD3C4-E122-30D7-8BA1-2E00859C39EF}"/>
              </a:ext>
            </a:extLst>
          </p:cNvPr>
          <p:cNvSpPr txBox="1"/>
          <p:nvPr/>
        </p:nvSpPr>
        <p:spPr>
          <a:xfrm>
            <a:off x="348268" y="2262668"/>
            <a:ext cx="5203446" cy="430887"/>
          </a:xfrm>
          <a:prstGeom prst="rect">
            <a:avLst/>
          </a:prstGeom>
          <a:noFill/>
        </p:spPr>
        <p:txBody>
          <a:bodyPr wrap="square">
            <a:spAutoFit/>
          </a:bodyPr>
          <a:lstStyle/>
          <a:p>
            <a:r>
              <a:rPr lang="en-US" sz="2200" i="1" dirty="0">
                <a:latin typeface="Century Gothic" panose="020B0502020202020204" pitchFamily="34" charset="0"/>
              </a:rPr>
              <a:t>What is M</a:t>
            </a:r>
            <a:r>
              <a:rPr lang="en-US" sz="2200" i="1" baseline="-25000" dirty="0">
                <a:latin typeface="Century Gothic" panose="020B0502020202020204" pitchFamily="34" charset="0"/>
              </a:rPr>
              <a:t>r</a:t>
            </a:r>
            <a:r>
              <a:rPr lang="en-US" sz="2200" i="1" dirty="0">
                <a:latin typeface="Century Gothic" panose="020B0502020202020204" pitchFamily="34" charset="0"/>
              </a:rPr>
              <a:t> of copper sulfate?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417562" y="3615109"/>
                <a:ext cx="4437994" cy="54226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𝐦𝐚𝐬𝐬</m:t>
                        </m:r>
                      </m:num>
                      <m:den>
                        <m:r>
                          <a:rPr lang="en-GB" sz="2200" b="1" i="0" dirty="0" smtClean="0">
                            <a:solidFill>
                              <a:schemeClr val="accent1"/>
                            </a:solidFill>
                            <a:latin typeface="Cambria Math" panose="02040503050406030204" pitchFamily="18" charset="0"/>
                          </a:rPr>
                          <m:t>𝐌</m:t>
                        </m:r>
                        <m:r>
                          <a:rPr lang="en-GB" sz="2200" b="1" i="0" baseline="-25000" dirty="0" smtClean="0">
                            <a:solidFill>
                              <a:schemeClr val="accent1"/>
                            </a:solidFill>
                            <a:latin typeface="Cambria Math" panose="02040503050406030204" pitchFamily="18" charset="0"/>
                          </a:rPr>
                          <m:t>𝐫</m:t>
                        </m:r>
                      </m:den>
                    </m:f>
                  </m:oMath>
                </a14:m>
                <a:endParaRPr lang="en-US" sz="22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417562" y="3615109"/>
                <a:ext cx="4437994" cy="542264"/>
              </a:xfrm>
              <a:prstGeom prst="rect">
                <a:avLst/>
              </a:prstGeom>
              <a:blipFill>
                <a:blip r:embed="rId3"/>
                <a:stretch>
                  <a:fillRect t="-2273" b="-90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93CD235-9FA8-16E2-E5C2-61711434EA7C}"/>
                  </a:ext>
                </a:extLst>
              </p:cNvPr>
              <p:cNvSpPr txBox="1"/>
              <p:nvPr/>
            </p:nvSpPr>
            <p:spPr>
              <a:xfrm>
                <a:off x="407844" y="4137116"/>
                <a:ext cx="4437994" cy="581378"/>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1" dirty="0" smtClean="0">
                            <a:solidFill>
                              <a:schemeClr val="accent1"/>
                            </a:solidFill>
                            <a:latin typeface="Cambria Math" panose="02040503050406030204" pitchFamily="18" charset="0"/>
                          </a:rPr>
                          <m:t>𝟑𝟏</m:t>
                        </m:r>
                        <m:r>
                          <a:rPr lang="en-GB" sz="2200" b="1" i="1" dirty="0" smtClean="0">
                            <a:solidFill>
                              <a:schemeClr val="accent1"/>
                            </a:solidFill>
                            <a:latin typeface="Cambria Math" panose="02040503050406030204" pitchFamily="18" charset="0"/>
                          </a:rPr>
                          <m:t>.</m:t>
                        </m:r>
                        <m:r>
                          <a:rPr lang="en-GB" sz="2200" b="1" i="1" dirty="0" smtClean="0">
                            <a:solidFill>
                              <a:schemeClr val="accent1"/>
                            </a:solidFill>
                            <a:latin typeface="Cambria Math" panose="02040503050406030204" pitchFamily="18" charset="0"/>
                          </a:rPr>
                          <m:t>𝟗</m:t>
                        </m:r>
                      </m:num>
                      <m:den>
                        <m:r>
                          <a:rPr lang="en-GB" sz="2200" b="1" i="1" dirty="0" smtClean="0">
                            <a:solidFill>
                              <a:schemeClr val="accent1"/>
                            </a:solidFill>
                            <a:latin typeface="Cambria Math" panose="02040503050406030204" pitchFamily="18" charset="0"/>
                          </a:rPr>
                          <m:t>𝟏𝟓𝟗</m:t>
                        </m:r>
                        <m:r>
                          <a:rPr lang="en-GB" sz="2200" b="1" i="1" dirty="0" smtClean="0">
                            <a:solidFill>
                              <a:schemeClr val="accent1"/>
                            </a:solidFill>
                            <a:latin typeface="Cambria Math" panose="02040503050406030204" pitchFamily="18" charset="0"/>
                          </a:rPr>
                          <m:t>.</m:t>
                        </m:r>
                        <m:r>
                          <a:rPr lang="en-GB" sz="2200" b="1" i="1" dirty="0" smtClean="0">
                            <a:solidFill>
                              <a:schemeClr val="accent1"/>
                            </a:solidFill>
                            <a:latin typeface="Cambria Math" panose="02040503050406030204" pitchFamily="18" charset="0"/>
                          </a:rPr>
                          <m:t>𝟓</m:t>
                        </m:r>
                      </m:den>
                    </m:f>
                  </m:oMath>
                </a14:m>
                <a:endParaRPr lang="en-US" sz="22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407844" y="4137116"/>
                <a:ext cx="4437994" cy="581378"/>
              </a:xfrm>
              <a:prstGeom prst="rect">
                <a:avLst/>
              </a:prstGeom>
              <a:blipFill>
                <a:blip r:embed="rId4"/>
                <a:stretch>
                  <a:fillRect l="-286"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CA1FB04-B310-9453-6920-FA16C9CAEFD5}"/>
                  </a:ext>
                </a:extLst>
              </p:cNvPr>
              <p:cNvSpPr txBox="1"/>
              <p:nvPr/>
            </p:nvSpPr>
            <p:spPr>
              <a:xfrm>
                <a:off x="403947" y="4716500"/>
                <a:ext cx="4437994"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r>
                  <a:rPr lang="en-GB" sz="2200" b="1" dirty="0">
                    <a:solidFill>
                      <a:schemeClr val="accent1"/>
                    </a:solidFill>
                    <a:latin typeface="Century Gothic" panose="020B0502020202020204" pitchFamily="34" charset="0"/>
                  </a:rPr>
                  <a:t>0.2 mol</a:t>
                </a:r>
                <a:endParaRPr lang="en-US" sz="2200" b="1" baseline="30000" dirty="0">
                  <a:solidFill>
                    <a:schemeClr val="accent1"/>
                  </a:solidFill>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03947" y="4716500"/>
                <a:ext cx="4437994" cy="430887"/>
              </a:xfrm>
              <a:prstGeom prst="rect">
                <a:avLst/>
              </a:prstGeom>
              <a:blipFill>
                <a:blip r:embed="rId5"/>
                <a:stretch>
                  <a:fillRect t="-8571" b="-2857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095EAB9-3AC7-22F3-DAAA-DD0837E0C823}"/>
              </a:ext>
            </a:extLst>
          </p:cNvPr>
          <p:cNvSpPr txBox="1"/>
          <p:nvPr/>
        </p:nvSpPr>
        <p:spPr>
          <a:xfrm>
            <a:off x="404362" y="2661481"/>
            <a:ext cx="4322380" cy="430887"/>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63.5 + 32 + (4x16) = 159.5</a:t>
            </a:r>
          </a:p>
        </p:txBody>
      </p:sp>
      <p:sp>
        <p:nvSpPr>
          <p:cNvPr id="5" name="TextBox 4">
            <a:extLst>
              <a:ext uri="{FF2B5EF4-FFF2-40B4-BE49-F238E27FC236}">
                <a16:creationId xmlns:a16="http://schemas.microsoft.com/office/drawing/2014/main" id="{6AB95EAB-6D29-A3F0-E03F-26C1BE952B60}"/>
              </a:ext>
            </a:extLst>
          </p:cNvPr>
          <p:cNvSpPr txBox="1"/>
          <p:nvPr/>
        </p:nvSpPr>
        <p:spPr>
          <a:xfrm>
            <a:off x="394342" y="3159347"/>
            <a:ext cx="7214772" cy="430887"/>
          </a:xfrm>
          <a:prstGeom prst="rect">
            <a:avLst/>
          </a:prstGeom>
          <a:noFill/>
        </p:spPr>
        <p:txBody>
          <a:bodyPr wrap="square">
            <a:spAutoFit/>
          </a:bodyPr>
          <a:lstStyle/>
          <a:p>
            <a:r>
              <a:rPr lang="en-US" sz="2200" i="1" dirty="0">
                <a:latin typeface="Century Gothic" panose="020B0502020202020204" pitchFamily="34" charset="0"/>
              </a:rPr>
              <a:t>What is the number of moles in the solution?</a:t>
            </a:r>
          </a:p>
        </p:txBody>
      </p:sp>
      <p:sp>
        <p:nvSpPr>
          <p:cNvPr id="7" name="Flowchart: Connector 9">
            <a:extLst>
              <a:ext uri="{FF2B5EF4-FFF2-40B4-BE49-F238E27FC236}">
                <a16:creationId xmlns:a16="http://schemas.microsoft.com/office/drawing/2014/main" id="{F9ABAF56-4332-4161-2194-2ABAD49812B0}"/>
              </a:ext>
            </a:extLst>
          </p:cNvPr>
          <p:cNvSpPr/>
          <p:nvPr/>
        </p:nvSpPr>
        <p:spPr>
          <a:xfrm flipV="1">
            <a:off x="2681020" y="783771"/>
            <a:ext cx="1319480" cy="501249"/>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2" name="TextBox 11">
            <a:extLst>
              <a:ext uri="{FF2B5EF4-FFF2-40B4-BE49-F238E27FC236}">
                <a16:creationId xmlns:a16="http://schemas.microsoft.com/office/drawing/2014/main" id="{07507FB2-3618-3C4B-B62A-146F0413491E}"/>
              </a:ext>
            </a:extLst>
          </p:cNvPr>
          <p:cNvSpPr txBox="1"/>
          <p:nvPr/>
        </p:nvSpPr>
        <p:spPr>
          <a:xfrm>
            <a:off x="7486571" y="1708177"/>
            <a:ext cx="3970070"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500 cm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 ÷ 1 000 = 0.5 dm</a:t>
            </a:r>
            <a:r>
              <a:rPr lang="en-GB" sz="2400" baseline="30000" dirty="0">
                <a:solidFill>
                  <a:schemeClr val="accent1"/>
                </a:solidFill>
                <a:latin typeface="Century Gothic" panose="020B0502020202020204" pitchFamily="34" charset="0"/>
              </a:rPr>
              <a:t>3</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5" name="Picture 2" descr="Beaker With Blue Liquid · Free Stock Photo">
            <a:extLst>
              <a:ext uri="{FF2B5EF4-FFF2-40B4-BE49-F238E27FC236}">
                <a16:creationId xmlns:a16="http://schemas.microsoft.com/office/drawing/2014/main" id="{C858A890-4508-37F0-344E-49A56F5686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0789" y="2352222"/>
            <a:ext cx="2998390" cy="45057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18A4552-F77D-3E10-2D63-F4EF4C5FF000}"/>
              </a:ext>
            </a:extLst>
          </p:cNvPr>
          <p:cNvSpPr txBox="1"/>
          <p:nvPr/>
        </p:nvSpPr>
        <p:spPr>
          <a:xfrm>
            <a:off x="383455" y="5140547"/>
            <a:ext cx="8172715" cy="430887"/>
          </a:xfrm>
          <a:prstGeom prst="rect">
            <a:avLst/>
          </a:prstGeom>
          <a:noFill/>
        </p:spPr>
        <p:txBody>
          <a:bodyPr wrap="square">
            <a:spAutoFit/>
          </a:bodyPr>
          <a:lstStyle/>
          <a:p>
            <a:r>
              <a:rPr lang="en-US" sz="2200" i="1" dirty="0">
                <a:latin typeface="Century Gothic" panose="020B0502020202020204" pitchFamily="34" charset="0"/>
              </a:rPr>
              <a:t>What is the concentration of the solution in mol/dm</a:t>
            </a:r>
            <a:r>
              <a:rPr lang="en-US" sz="2200" i="1" baseline="30000" dirty="0">
                <a:latin typeface="Century Gothic" panose="020B0502020202020204" pitchFamily="34" charset="0"/>
              </a:rPr>
              <a:t>3</a:t>
            </a:r>
            <a:r>
              <a:rPr lang="en-US" sz="22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B3E6E1-F650-B088-1F7A-21CCB94A9641}"/>
                  </a:ext>
                </a:extLst>
              </p:cNvPr>
              <p:cNvSpPr txBox="1"/>
              <p:nvPr/>
            </p:nvSpPr>
            <p:spPr>
              <a:xfrm>
                <a:off x="374019" y="5547324"/>
                <a:ext cx="4437994" cy="58490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𝐧𝐮𝐦𝐛𝐞𝐫</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𝐨𝐟</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𝐦𝐨𝐥𝐞𝐬</m:t>
                        </m:r>
                      </m:num>
                      <m:den>
                        <m:r>
                          <a:rPr lang="en-GB" sz="2200" b="1" i="0" dirty="0" smtClean="0">
                            <a:solidFill>
                              <a:schemeClr val="accent1"/>
                            </a:solidFill>
                            <a:latin typeface="Cambria Math" panose="02040503050406030204" pitchFamily="18" charset="0"/>
                          </a:rPr>
                          <m:t>𝐯𝐨𝐥𝐮𝐦𝐞</m:t>
                        </m:r>
                      </m:den>
                    </m:f>
                  </m:oMath>
                </a14:m>
                <a:endParaRPr lang="en-US" sz="22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67B3E6E1-F650-B088-1F7A-21CCB94A9641}"/>
                  </a:ext>
                </a:extLst>
              </p:cNvPr>
              <p:cNvSpPr txBox="1">
                <a:spLocks noRot="1" noChangeAspect="1" noMove="1" noResize="1" noEditPoints="1" noAdjustHandles="1" noChangeArrowheads="1" noChangeShapeType="1" noTextEdit="1"/>
              </p:cNvSpPr>
              <p:nvPr/>
            </p:nvSpPr>
            <p:spPr>
              <a:xfrm>
                <a:off x="374019" y="5547324"/>
                <a:ext cx="4437994" cy="584904"/>
              </a:xfrm>
              <a:prstGeom prst="rect">
                <a:avLst/>
              </a:prstGeom>
              <a:blipFill>
                <a:blip r:embed="rId7"/>
                <a:stretch>
                  <a:fillRect l="-286"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EF5DC25-0CFA-F61B-E432-E97609B21670}"/>
                  </a:ext>
                </a:extLst>
              </p:cNvPr>
              <p:cNvSpPr txBox="1"/>
              <p:nvPr/>
            </p:nvSpPr>
            <p:spPr>
              <a:xfrm>
                <a:off x="395791" y="6191451"/>
                <a:ext cx="2771952" cy="58490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𝟎</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𝟐</m:t>
                        </m:r>
                      </m:num>
                      <m:den>
                        <m:r>
                          <a:rPr lang="en-GB" sz="2200" b="1" i="0" dirty="0" smtClean="0">
                            <a:solidFill>
                              <a:schemeClr val="accent1"/>
                            </a:solidFill>
                            <a:latin typeface="Cambria Math" panose="02040503050406030204" pitchFamily="18" charset="0"/>
                          </a:rPr>
                          <m:t>𝟎</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𝟓</m:t>
                        </m:r>
                      </m:den>
                    </m:f>
                  </m:oMath>
                </a14:m>
                <a:endParaRPr lang="en-US" sz="22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9EF5DC25-0CFA-F61B-E432-E97609B21670}"/>
                  </a:ext>
                </a:extLst>
              </p:cNvPr>
              <p:cNvSpPr txBox="1">
                <a:spLocks noRot="1" noChangeAspect="1" noMove="1" noResize="1" noEditPoints="1" noAdjustHandles="1" noChangeArrowheads="1" noChangeShapeType="1" noTextEdit="1"/>
              </p:cNvSpPr>
              <p:nvPr/>
            </p:nvSpPr>
            <p:spPr>
              <a:xfrm>
                <a:off x="395791" y="6191451"/>
                <a:ext cx="2771952" cy="584904"/>
              </a:xfrm>
              <a:prstGeom prst="rect">
                <a:avLst/>
              </a:prstGeom>
              <a:blipFill>
                <a:blip r:embed="rId8"/>
                <a:stretch>
                  <a:fillRect l="-457" b="-638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A30FF35-83CA-D24A-1A0A-BB833B1B878C}"/>
                  </a:ext>
                </a:extLst>
              </p:cNvPr>
              <p:cNvSpPr txBox="1"/>
              <p:nvPr/>
            </p:nvSpPr>
            <p:spPr>
              <a:xfrm>
                <a:off x="3307719" y="6175123"/>
                <a:ext cx="4709609"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0.4 mol/dm</a:t>
                </a:r>
                <a:r>
                  <a:rPr lang="en-US" sz="2200" b="1" baseline="30000" dirty="0">
                    <a:solidFill>
                      <a:schemeClr val="accent1"/>
                    </a:solidFill>
                    <a:latin typeface="Century Gothic" panose="020B0502020202020204" pitchFamily="34" charset="0"/>
                  </a:rPr>
                  <a:t>3</a:t>
                </a:r>
              </a:p>
            </p:txBody>
          </p:sp>
        </mc:Choice>
        <mc:Fallback xmlns="">
          <p:sp>
            <p:nvSpPr>
              <p:cNvPr id="21" name="TextBox 20">
                <a:extLst>
                  <a:ext uri="{FF2B5EF4-FFF2-40B4-BE49-F238E27FC236}">
                    <a16:creationId xmlns:a16="http://schemas.microsoft.com/office/drawing/2014/main" id="{AA30FF35-83CA-D24A-1A0A-BB833B1B878C}"/>
                  </a:ext>
                </a:extLst>
              </p:cNvPr>
              <p:cNvSpPr txBox="1">
                <a:spLocks noRot="1" noChangeAspect="1" noMove="1" noResize="1" noEditPoints="1" noAdjustHandles="1" noChangeArrowheads="1" noChangeShapeType="1" noTextEdit="1"/>
              </p:cNvSpPr>
              <p:nvPr/>
            </p:nvSpPr>
            <p:spPr>
              <a:xfrm>
                <a:off x="3307719" y="6175123"/>
                <a:ext cx="4709609" cy="430887"/>
              </a:xfrm>
              <a:prstGeom prst="rect">
                <a:avLst/>
              </a:prstGeom>
              <a:blipFill>
                <a:blip r:embed="rId9"/>
                <a:stretch>
                  <a:fillRect l="-269" t="-11429" b="-25714"/>
                </a:stretch>
              </a:blipFill>
            </p:spPr>
            <p:txBody>
              <a:bodyPr/>
              <a:lstStyle/>
              <a:p>
                <a:r>
                  <a:rPr lang="en-GB">
                    <a:noFill/>
                  </a:rPr>
                  <a:t> </a:t>
                </a:r>
              </a:p>
            </p:txBody>
          </p:sp>
        </mc:Fallback>
      </mc:AlternateContent>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19" grpId="0"/>
      <p:bldP spid="3" grpId="0"/>
      <p:bldP spid="5" grpId="0"/>
      <p:bldP spid="7" grpId="0" animBg="1"/>
      <p:bldP spid="12" grpId="0"/>
      <p:bldP spid="16" grpId="0"/>
      <p:bldP spid="17" grpId="0"/>
      <p:bldP spid="20" grpId="0"/>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We: Calculating concentration</a:t>
            </a:r>
          </a:p>
        </p:txBody>
      </p:sp>
      <p:sp>
        <p:nvSpPr>
          <p:cNvPr id="4" name="TextBox 3">
            <a:extLst>
              <a:ext uri="{FF2B5EF4-FFF2-40B4-BE49-F238E27FC236}">
                <a16:creationId xmlns:a16="http://schemas.microsoft.com/office/drawing/2014/main" id="{D07DD3C4-E122-30D7-8BA1-2E00859C39EF}"/>
              </a:ext>
            </a:extLst>
          </p:cNvPr>
          <p:cNvSpPr txBox="1"/>
          <p:nvPr/>
        </p:nvSpPr>
        <p:spPr>
          <a:xfrm>
            <a:off x="348268" y="2262668"/>
            <a:ext cx="5203446" cy="430887"/>
          </a:xfrm>
          <a:prstGeom prst="rect">
            <a:avLst/>
          </a:prstGeom>
          <a:noFill/>
        </p:spPr>
        <p:txBody>
          <a:bodyPr wrap="square">
            <a:spAutoFit/>
          </a:bodyPr>
          <a:lstStyle/>
          <a:p>
            <a:r>
              <a:rPr lang="en-US" sz="2200" i="1" dirty="0">
                <a:latin typeface="Century Gothic" panose="020B0502020202020204" pitchFamily="34" charset="0"/>
              </a:rPr>
              <a:t>What is M</a:t>
            </a:r>
            <a:r>
              <a:rPr lang="en-US" sz="2200" i="1" baseline="-25000" dirty="0">
                <a:latin typeface="Century Gothic" panose="020B0502020202020204" pitchFamily="34" charset="0"/>
              </a:rPr>
              <a:t>r</a:t>
            </a:r>
            <a:r>
              <a:rPr lang="en-US" sz="2200" i="1" dirty="0">
                <a:latin typeface="Century Gothic" panose="020B0502020202020204" pitchFamily="34" charset="0"/>
              </a:rPr>
              <a:t> of sodium chloride?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417562" y="3615109"/>
                <a:ext cx="4437994" cy="54226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𝐦𝐚𝐬𝐬</m:t>
                        </m:r>
                      </m:num>
                      <m:den>
                        <m:r>
                          <a:rPr lang="en-GB" sz="2200" b="1" i="0" dirty="0" smtClean="0">
                            <a:solidFill>
                              <a:schemeClr val="accent1"/>
                            </a:solidFill>
                            <a:latin typeface="Cambria Math" panose="02040503050406030204" pitchFamily="18" charset="0"/>
                          </a:rPr>
                          <m:t>𝐌</m:t>
                        </m:r>
                        <m:r>
                          <a:rPr lang="en-GB" sz="2200" b="1" i="0" baseline="-25000" dirty="0" smtClean="0">
                            <a:solidFill>
                              <a:schemeClr val="accent1"/>
                            </a:solidFill>
                            <a:latin typeface="Cambria Math" panose="02040503050406030204" pitchFamily="18" charset="0"/>
                          </a:rPr>
                          <m:t>𝐫</m:t>
                        </m:r>
                      </m:den>
                    </m:f>
                  </m:oMath>
                </a14:m>
                <a:endParaRPr lang="en-US" sz="22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417562" y="3615109"/>
                <a:ext cx="4437994" cy="542264"/>
              </a:xfrm>
              <a:prstGeom prst="rect">
                <a:avLst/>
              </a:prstGeom>
              <a:blipFill>
                <a:blip r:embed="rId3"/>
                <a:stretch>
                  <a:fillRect t="-2273" b="-90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3CD235-9FA8-16E2-E5C2-61711434EA7C}"/>
                  </a:ext>
                </a:extLst>
              </p:cNvPr>
              <p:cNvSpPr txBox="1"/>
              <p:nvPr/>
            </p:nvSpPr>
            <p:spPr>
              <a:xfrm>
                <a:off x="407844" y="4137116"/>
                <a:ext cx="4437994" cy="602665"/>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1" dirty="0" smtClean="0">
                            <a:solidFill>
                              <a:schemeClr val="accent1"/>
                            </a:solidFill>
                            <a:latin typeface="Cambria Math" panose="02040503050406030204" pitchFamily="18" charset="0"/>
                          </a:rPr>
                          <m:t>𝟔𝟓</m:t>
                        </m:r>
                      </m:num>
                      <m:den>
                        <m:r>
                          <a:rPr lang="en-GB" sz="2200" b="1" i="1" dirty="0" smtClean="0">
                            <a:solidFill>
                              <a:schemeClr val="accent1"/>
                            </a:solidFill>
                            <a:latin typeface="Cambria Math" panose="02040503050406030204" pitchFamily="18" charset="0"/>
                          </a:rPr>
                          <m:t>𝟓𝟖</m:t>
                        </m:r>
                        <m:r>
                          <a:rPr lang="en-GB" sz="2200" b="1" i="1" dirty="0" smtClean="0">
                            <a:solidFill>
                              <a:schemeClr val="accent1"/>
                            </a:solidFill>
                            <a:latin typeface="Cambria Math" panose="02040503050406030204" pitchFamily="18" charset="0"/>
                          </a:rPr>
                          <m:t>.</m:t>
                        </m:r>
                        <m:r>
                          <a:rPr lang="en-GB" sz="2200" b="1" i="1" dirty="0" smtClean="0">
                            <a:solidFill>
                              <a:schemeClr val="accent1"/>
                            </a:solidFill>
                            <a:latin typeface="Cambria Math" panose="02040503050406030204" pitchFamily="18" charset="0"/>
                          </a:rPr>
                          <m:t>𝟓</m:t>
                        </m:r>
                      </m:den>
                    </m:f>
                  </m:oMath>
                </a14:m>
                <a:endParaRPr lang="en-US" sz="22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407844" y="4137116"/>
                <a:ext cx="4437994" cy="602665"/>
              </a:xfrm>
              <a:prstGeom prst="rect">
                <a:avLst/>
              </a:prstGeom>
              <a:blipFill>
                <a:blip r:embed="rId4"/>
                <a:stretch>
                  <a:fillRect l="-286" b="-20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CA1FB04-B310-9453-6920-FA16C9CAEFD5}"/>
                  </a:ext>
                </a:extLst>
              </p:cNvPr>
              <p:cNvSpPr txBox="1"/>
              <p:nvPr/>
            </p:nvSpPr>
            <p:spPr>
              <a:xfrm>
                <a:off x="403947" y="4716500"/>
                <a:ext cx="4437994"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r>
                  <a:rPr lang="en-GB" sz="2200" b="1" dirty="0">
                    <a:solidFill>
                      <a:schemeClr val="accent1"/>
                    </a:solidFill>
                    <a:latin typeface="Century Gothic" panose="020B0502020202020204" pitchFamily="34" charset="0"/>
                  </a:rPr>
                  <a:t>1.11 mol</a:t>
                </a:r>
                <a:endParaRPr lang="en-US" sz="2200" b="1" baseline="30000"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03947" y="4716500"/>
                <a:ext cx="4437994" cy="430887"/>
              </a:xfrm>
              <a:prstGeom prst="rect">
                <a:avLst/>
              </a:prstGeom>
              <a:blipFill>
                <a:blip r:embed="rId5"/>
                <a:stretch>
                  <a:fillRect t="-8571" b="-2857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095EAB9-3AC7-22F3-DAAA-DD0837E0C823}"/>
              </a:ext>
            </a:extLst>
          </p:cNvPr>
          <p:cNvSpPr txBox="1"/>
          <p:nvPr/>
        </p:nvSpPr>
        <p:spPr>
          <a:xfrm>
            <a:off x="404362" y="2661481"/>
            <a:ext cx="4322380" cy="430887"/>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23 + 35.5 = 58.5</a:t>
            </a:r>
          </a:p>
        </p:txBody>
      </p:sp>
      <p:sp>
        <p:nvSpPr>
          <p:cNvPr id="5" name="TextBox 4">
            <a:extLst>
              <a:ext uri="{FF2B5EF4-FFF2-40B4-BE49-F238E27FC236}">
                <a16:creationId xmlns:a16="http://schemas.microsoft.com/office/drawing/2014/main" id="{6AB95EAB-6D29-A3F0-E03F-26C1BE952B60}"/>
              </a:ext>
            </a:extLst>
          </p:cNvPr>
          <p:cNvSpPr txBox="1"/>
          <p:nvPr/>
        </p:nvSpPr>
        <p:spPr>
          <a:xfrm>
            <a:off x="394342" y="3159347"/>
            <a:ext cx="7214772" cy="430887"/>
          </a:xfrm>
          <a:prstGeom prst="rect">
            <a:avLst/>
          </a:prstGeom>
          <a:noFill/>
        </p:spPr>
        <p:txBody>
          <a:bodyPr wrap="square">
            <a:spAutoFit/>
          </a:bodyPr>
          <a:lstStyle/>
          <a:p>
            <a:r>
              <a:rPr lang="en-US" sz="2200" i="1" dirty="0">
                <a:latin typeface="Century Gothic" panose="020B0502020202020204" pitchFamily="34" charset="0"/>
              </a:rPr>
              <a:t>What is the number of moles in the solution?</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8A4552-F77D-3E10-2D63-F4EF4C5FF000}"/>
              </a:ext>
            </a:extLst>
          </p:cNvPr>
          <p:cNvSpPr txBox="1"/>
          <p:nvPr/>
        </p:nvSpPr>
        <p:spPr>
          <a:xfrm>
            <a:off x="383455" y="5140547"/>
            <a:ext cx="8172715" cy="430887"/>
          </a:xfrm>
          <a:prstGeom prst="rect">
            <a:avLst/>
          </a:prstGeom>
          <a:noFill/>
        </p:spPr>
        <p:txBody>
          <a:bodyPr wrap="square">
            <a:spAutoFit/>
          </a:bodyPr>
          <a:lstStyle/>
          <a:p>
            <a:r>
              <a:rPr lang="en-US" sz="2200" i="1" dirty="0">
                <a:latin typeface="Century Gothic" panose="020B0502020202020204" pitchFamily="34" charset="0"/>
              </a:rPr>
              <a:t>What is the concentration of the solution in mol/dm</a:t>
            </a:r>
            <a:r>
              <a:rPr lang="en-US" sz="2200" i="1" baseline="30000" dirty="0">
                <a:latin typeface="Century Gothic" panose="020B0502020202020204" pitchFamily="34" charset="0"/>
              </a:rPr>
              <a:t>3</a:t>
            </a:r>
            <a:r>
              <a:rPr lang="en-US" sz="22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B3E6E1-F650-B088-1F7A-21CCB94A9641}"/>
                  </a:ext>
                </a:extLst>
              </p:cNvPr>
              <p:cNvSpPr txBox="1"/>
              <p:nvPr/>
            </p:nvSpPr>
            <p:spPr>
              <a:xfrm>
                <a:off x="374019" y="5547324"/>
                <a:ext cx="4437994" cy="58490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𝐧𝐮𝐦𝐛𝐞𝐫</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𝐨𝐟</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𝐦𝐨𝐥𝐞𝐬</m:t>
                        </m:r>
                      </m:num>
                      <m:den>
                        <m:r>
                          <a:rPr lang="en-GB" sz="2200" b="1" i="0" dirty="0" smtClean="0">
                            <a:solidFill>
                              <a:schemeClr val="accent1"/>
                            </a:solidFill>
                            <a:latin typeface="Cambria Math" panose="02040503050406030204" pitchFamily="18" charset="0"/>
                          </a:rPr>
                          <m:t>𝐯𝐨𝐥𝐮𝐦𝐞</m:t>
                        </m:r>
                      </m:den>
                    </m:f>
                  </m:oMath>
                </a14:m>
                <a:endParaRPr lang="en-US" sz="22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67B3E6E1-F650-B088-1F7A-21CCB94A9641}"/>
                  </a:ext>
                </a:extLst>
              </p:cNvPr>
              <p:cNvSpPr txBox="1">
                <a:spLocks noRot="1" noChangeAspect="1" noMove="1" noResize="1" noEditPoints="1" noAdjustHandles="1" noChangeArrowheads="1" noChangeShapeType="1" noTextEdit="1"/>
              </p:cNvSpPr>
              <p:nvPr/>
            </p:nvSpPr>
            <p:spPr>
              <a:xfrm>
                <a:off x="374019" y="5547324"/>
                <a:ext cx="4437994" cy="584904"/>
              </a:xfrm>
              <a:prstGeom prst="rect">
                <a:avLst/>
              </a:prstGeom>
              <a:blipFill>
                <a:blip r:embed="rId7"/>
                <a:stretch>
                  <a:fillRect l="-286" b="-63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EF5DC25-0CFA-F61B-E432-E97609B21670}"/>
                  </a:ext>
                </a:extLst>
              </p:cNvPr>
              <p:cNvSpPr txBox="1"/>
              <p:nvPr/>
            </p:nvSpPr>
            <p:spPr>
              <a:xfrm>
                <a:off x="395791" y="6191451"/>
                <a:ext cx="2771952" cy="602665"/>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1" dirty="0" smtClean="0">
                            <a:solidFill>
                              <a:schemeClr val="accent1"/>
                            </a:solidFill>
                            <a:latin typeface="Cambria Math" panose="02040503050406030204" pitchFamily="18" charset="0"/>
                          </a:rPr>
                          <m:t>𝟏</m:t>
                        </m:r>
                        <m:r>
                          <a:rPr lang="en-GB" sz="2200" b="1" i="1" dirty="0" smtClean="0">
                            <a:solidFill>
                              <a:schemeClr val="accent1"/>
                            </a:solidFill>
                            <a:latin typeface="Cambria Math" panose="02040503050406030204" pitchFamily="18" charset="0"/>
                          </a:rPr>
                          <m:t>.</m:t>
                        </m:r>
                        <m:r>
                          <a:rPr lang="en-GB" sz="2200" b="1" i="1" dirty="0" smtClean="0">
                            <a:solidFill>
                              <a:schemeClr val="accent1"/>
                            </a:solidFill>
                            <a:latin typeface="Cambria Math" panose="02040503050406030204" pitchFamily="18" charset="0"/>
                          </a:rPr>
                          <m:t>𝟏𝟏</m:t>
                        </m:r>
                      </m:num>
                      <m:den>
                        <m:r>
                          <a:rPr lang="en-GB" sz="2200" b="1" i="0" dirty="0" smtClean="0">
                            <a:solidFill>
                              <a:schemeClr val="accent1"/>
                            </a:solidFill>
                            <a:latin typeface="Cambria Math" panose="02040503050406030204" pitchFamily="18" charset="0"/>
                          </a:rPr>
                          <m:t>𝟎</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𝟕</m:t>
                        </m:r>
                        <m:r>
                          <a:rPr lang="en-GB" sz="2200" b="1" i="0" dirty="0" smtClean="0">
                            <a:solidFill>
                              <a:schemeClr val="accent1"/>
                            </a:solidFill>
                            <a:latin typeface="Cambria Math" panose="02040503050406030204" pitchFamily="18" charset="0"/>
                          </a:rPr>
                          <m:t>𝟓</m:t>
                        </m:r>
                      </m:den>
                    </m:f>
                  </m:oMath>
                </a14:m>
                <a:endParaRPr lang="en-US" sz="2200" b="1" dirty="0">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9EF5DC25-0CFA-F61B-E432-E97609B21670}"/>
                  </a:ext>
                </a:extLst>
              </p:cNvPr>
              <p:cNvSpPr txBox="1">
                <a:spLocks noRot="1" noChangeAspect="1" noMove="1" noResize="1" noEditPoints="1" noAdjustHandles="1" noChangeArrowheads="1" noChangeShapeType="1" noTextEdit="1"/>
              </p:cNvSpPr>
              <p:nvPr/>
            </p:nvSpPr>
            <p:spPr>
              <a:xfrm>
                <a:off x="395791" y="6191451"/>
                <a:ext cx="2771952" cy="602665"/>
              </a:xfrm>
              <a:prstGeom prst="rect">
                <a:avLst/>
              </a:prstGeom>
              <a:blipFill>
                <a:blip r:embed="rId8"/>
                <a:stretch>
                  <a:fillRect l="-457" b="-20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A30FF35-83CA-D24A-1A0A-BB833B1B878C}"/>
                  </a:ext>
                </a:extLst>
              </p:cNvPr>
              <p:cNvSpPr txBox="1"/>
              <p:nvPr/>
            </p:nvSpPr>
            <p:spPr>
              <a:xfrm>
                <a:off x="3307719" y="6175123"/>
                <a:ext cx="4709609"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1.48 mol/dm</a:t>
                </a:r>
                <a:r>
                  <a:rPr lang="en-US" sz="2200" b="1" baseline="30000" dirty="0">
                    <a:solidFill>
                      <a:schemeClr val="accent1"/>
                    </a:solidFill>
                    <a:latin typeface="Century Gothic" panose="020B0502020202020204" pitchFamily="34" charset="0"/>
                  </a:rPr>
                  <a:t>3</a:t>
                </a:r>
              </a:p>
            </p:txBody>
          </p:sp>
        </mc:Choice>
        <mc:Fallback>
          <p:sp>
            <p:nvSpPr>
              <p:cNvPr id="21" name="TextBox 20">
                <a:extLst>
                  <a:ext uri="{FF2B5EF4-FFF2-40B4-BE49-F238E27FC236}">
                    <a16:creationId xmlns:a16="http://schemas.microsoft.com/office/drawing/2014/main" id="{AA30FF35-83CA-D24A-1A0A-BB833B1B878C}"/>
                  </a:ext>
                </a:extLst>
              </p:cNvPr>
              <p:cNvSpPr txBox="1">
                <a:spLocks noRot="1" noChangeAspect="1" noMove="1" noResize="1" noEditPoints="1" noAdjustHandles="1" noChangeArrowheads="1" noChangeShapeType="1" noTextEdit="1"/>
              </p:cNvSpPr>
              <p:nvPr/>
            </p:nvSpPr>
            <p:spPr>
              <a:xfrm>
                <a:off x="3307719" y="6175123"/>
                <a:ext cx="4709609" cy="430887"/>
              </a:xfrm>
              <a:prstGeom prst="rect">
                <a:avLst/>
              </a:prstGeom>
              <a:blipFill>
                <a:blip r:embed="rId9"/>
                <a:stretch>
                  <a:fillRect l="-269" t="-11429" b="-25714"/>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7A927DAA-92BE-3648-8364-B448EAF40C32}"/>
              </a:ext>
            </a:extLst>
          </p:cNvPr>
          <p:cNvSpPr txBox="1"/>
          <p:nvPr/>
        </p:nvSpPr>
        <p:spPr>
          <a:xfrm>
            <a:off x="318803" y="876786"/>
            <a:ext cx="10706751" cy="830997"/>
          </a:xfrm>
          <a:prstGeom prst="rect">
            <a:avLst/>
          </a:prstGeom>
          <a:noFill/>
        </p:spPr>
        <p:txBody>
          <a:bodyPr wrap="square">
            <a:spAutoFit/>
          </a:bodyPr>
          <a:lstStyle/>
          <a:p>
            <a:r>
              <a:rPr lang="en-US" sz="2400" dirty="0">
                <a:latin typeface="Century Gothic" panose="020B0502020202020204" pitchFamily="34" charset="0"/>
              </a:rPr>
              <a:t>A student makes 750 cm</a:t>
            </a:r>
            <a:r>
              <a:rPr lang="en-US" sz="2400" baseline="30000" dirty="0">
                <a:latin typeface="Century Gothic" panose="020B0502020202020204" pitchFamily="34" charset="0"/>
              </a:rPr>
              <a:t>3</a:t>
            </a:r>
            <a:r>
              <a:rPr lang="en-US" sz="2400" dirty="0">
                <a:latin typeface="Century Gothic" panose="020B0502020202020204" pitchFamily="34" charset="0"/>
              </a:rPr>
              <a:t> of a solution of sodium chloride by dissolving 65 g of sodium chloride. </a:t>
            </a:r>
          </a:p>
        </p:txBody>
      </p:sp>
      <p:sp>
        <p:nvSpPr>
          <p:cNvPr id="9" name="Flowchart: Connector 9">
            <a:extLst>
              <a:ext uri="{FF2B5EF4-FFF2-40B4-BE49-F238E27FC236}">
                <a16:creationId xmlns:a16="http://schemas.microsoft.com/office/drawing/2014/main" id="{74593044-8C99-127B-1B37-B45F648EEC79}"/>
              </a:ext>
            </a:extLst>
          </p:cNvPr>
          <p:cNvSpPr/>
          <p:nvPr/>
        </p:nvSpPr>
        <p:spPr>
          <a:xfrm flipV="1">
            <a:off x="2892036" y="818940"/>
            <a:ext cx="1319480" cy="501249"/>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0" name="TextBox 9">
            <a:extLst>
              <a:ext uri="{FF2B5EF4-FFF2-40B4-BE49-F238E27FC236}">
                <a16:creationId xmlns:a16="http://schemas.microsoft.com/office/drawing/2014/main" id="{E546489E-EBD1-F4AA-7260-9E0CBE3ED2A7}"/>
              </a:ext>
            </a:extLst>
          </p:cNvPr>
          <p:cNvSpPr txBox="1"/>
          <p:nvPr/>
        </p:nvSpPr>
        <p:spPr>
          <a:xfrm>
            <a:off x="7139354" y="1708177"/>
            <a:ext cx="4317287"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750 cm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 ÷ 1 000 = 0.75 dm</a:t>
            </a:r>
            <a:r>
              <a:rPr lang="en-GB" sz="2400"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77557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19" grpId="0"/>
      <p:bldP spid="3" grpId="0"/>
      <p:bldP spid="5" grpId="0"/>
      <p:bldP spid="16" grpId="0"/>
      <p:bldP spid="17" grpId="0"/>
      <p:bldP spid="20" grpId="0"/>
      <p:bldP spid="21" grpId="0"/>
      <p:bldP spid="9" grpId="0" animBg="1"/>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lstStyle/>
          <a:p>
            <a:r>
              <a:rPr lang="en-US" sz="2600" b="1" dirty="0">
                <a:latin typeface="Century Gothic" panose="020B0502020202020204" pitchFamily="34" charset="0"/>
              </a:rPr>
              <a:t>You: Calculating concentration</a:t>
            </a:r>
          </a:p>
        </p:txBody>
      </p:sp>
      <p:sp>
        <p:nvSpPr>
          <p:cNvPr id="4" name="TextBox 3">
            <a:extLst>
              <a:ext uri="{FF2B5EF4-FFF2-40B4-BE49-F238E27FC236}">
                <a16:creationId xmlns:a16="http://schemas.microsoft.com/office/drawing/2014/main" id="{D07DD3C4-E122-30D7-8BA1-2E00859C39EF}"/>
              </a:ext>
            </a:extLst>
          </p:cNvPr>
          <p:cNvSpPr txBox="1"/>
          <p:nvPr/>
        </p:nvSpPr>
        <p:spPr>
          <a:xfrm>
            <a:off x="348268" y="2262668"/>
            <a:ext cx="5203446" cy="430887"/>
          </a:xfrm>
          <a:prstGeom prst="rect">
            <a:avLst/>
          </a:prstGeom>
          <a:noFill/>
        </p:spPr>
        <p:txBody>
          <a:bodyPr wrap="square">
            <a:spAutoFit/>
          </a:bodyPr>
          <a:lstStyle/>
          <a:p>
            <a:r>
              <a:rPr lang="en-US" sz="2200" i="1" dirty="0">
                <a:latin typeface="Century Gothic" panose="020B0502020202020204" pitchFamily="34" charset="0"/>
              </a:rPr>
              <a:t>What is M</a:t>
            </a:r>
            <a:r>
              <a:rPr lang="en-US" sz="2200" i="1" baseline="-25000" dirty="0">
                <a:latin typeface="Century Gothic" panose="020B0502020202020204" pitchFamily="34" charset="0"/>
              </a:rPr>
              <a:t>r</a:t>
            </a:r>
            <a:r>
              <a:rPr lang="en-US" sz="2200" i="1" dirty="0">
                <a:latin typeface="Century Gothic" panose="020B0502020202020204" pitchFamily="34" charset="0"/>
              </a:rPr>
              <a:t> of calcium hydroxide?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7659F16-CD87-C07B-3550-CB8737D70647}"/>
                  </a:ext>
                </a:extLst>
              </p:cNvPr>
              <p:cNvSpPr txBox="1"/>
              <p:nvPr/>
            </p:nvSpPr>
            <p:spPr>
              <a:xfrm>
                <a:off x="417562" y="3615109"/>
                <a:ext cx="4437994" cy="54226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𝐦𝐚𝐬𝐬</m:t>
                        </m:r>
                      </m:num>
                      <m:den>
                        <m:r>
                          <a:rPr lang="en-GB" sz="2200" b="1" i="0" dirty="0" smtClean="0">
                            <a:solidFill>
                              <a:schemeClr val="accent1"/>
                            </a:solidFill>
                            <a:latin typeface="Cambria Math" panose="02040503050406030204" pitchFamily="18" charset="0"/>
                          </a:rPr>
                          <m:t>𝐌</m:t>
                        </m:r>
                        <m:r>
                          <a:rPr lang="en-GB" sz="2200" b="1" i="0" baseline="-25000" dirty="0" smtClean="0">
                            <a:solidFill>
                              <a:schemeClr val="accent1"/>
                            </a:solidFill>
                            <a:latin typeface="Cambria Math" panose="02040503050406030204" pitchFamily="18" charset="0"/>
                          </a:rPr>
                          <m:t>𝐫</m:t>
                        </m:r>
                      </m:den>
                    </m:f>
                  </m:oMath>
                </a14:m>
                <a:endParaRPr lang="en-US" sz="22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417562" y="3615109"/>
                <a:ext cx="4437994" cy="542264"/>
              </a:xfrm>
              <a:prstGeom prst="rect">
                <a:avLst/>
              </a:prstGeom>
              <a:blipFill>
                <a:blip r:embed="rId3"/>
                <a:stretch>
                  <a:fillRect t="-2273" b="-909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3CD235-9FA8-16E2-E5C2-61711434EA7C}"/>
                  </a:ext>
                </a:extLst>
              </p:cNvPr>
              <p:cNvSpPr txBox="1"/>
              <p:nvPr/>
            </p:nvSpPr>
            <p:spPr>
              <a:xfrm>
                <a:off x="407844" y="4137116"/>
                <a:ext cx="4437994" cy="602665"/>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1" dirty="0" smtClean="0">
                            <a:solidFill>
                              <a:schemeClr val="accent1"/>
                            </a:solidFill>
                            <a:latin typeface="Cambria Math" panose="02040503050406030204" pitchFamily="18" charset="0"/>
                          </a:rPr>
                          <m:t>𝟐𝟒</m:t>
                        </m:r>
                      </m:num>
                      <m:den>
                        <m:r>
                          <a:rPr lang="en-GB" sz="2200" b="1" i="1" dirty="0" smtClean="0">
                            <a:solidFill>
                              <a:schemeClr val="accent1"/>
                            </a:solidFill>
                            <a:latin typeface="Cambria Math" panose="02040503050406030204" pitchFamily="18" charset="0"/>
                          </a:rPr>
                          <m:t>𝟕𝟒</m:t>
                        </m:r>
                      </m:den>
                    </m:f>
                  </m:oMath>
                </a14:m>
                <a:endParaRPr lang="en-US" sz="22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407844" y="4137116"/>
                <a:ext cx="4437994" cy="602665"/>
              </a:xfrm>
              <a:prstGeom prst="rect">
                <a:avLst/>
              </a:prstGeom>
              <a:blipFill>
                <a:blip r:embed="rId4"/>
                <a:stretch>
                  <a:fillRect l="-286" b="-20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CA1FB04-B310-9453-6920-FA16C9CAEFD5}"/>
                  </a:ext>
                </a:extLst>
              </p:cNvPr>
              <p:cNvSpPr txBox="1"/>
              <p:nvPr/>
            </p:nvSpPr>
            <p:spPr>
              <a:xfrm>
                <a:off x="403947" y="4716500"/>
                <a:ext cx="4437994"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𝐧𝐮𝐦𝐛𝐞𝐫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r>
                  <a:rPr lang="en-GB" sz="2200" b="1" dirty="0">
                    <a:solidFill>
                      <a:schemeClr val="accent1"/>
                    </a:solidFill>
                    <a:latin typeface="Century Gothic" panose="020B0502020202020204" pitchFamily="34" charset="0"/>
                  </a:rPr>
                  <a:t>0.324 mol</a:t>
                </a:r>
                <a:endParaRPr lang="en-US" sz="2200" b="1" baseline="30000"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03947" y="4716500"/>
                <a:ext cx="4437994" cy="430887"/>
              </a:xfrm>
              <a:prstGeom prst="rect">
                <a:avLst/>
              </a:prstGeom>
              <a:blipFill>
                <a:blip r:embed="rId5"/>
                <a:stretch>
                  <a:fillRect t="-8571" b="-2857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095EAB9-3AC7-22F3-DAAA-DD0837E0C823}"/>
              </a:ext>
            </a:extLst>
          </p:cNvPr>
          <p:cNvSpPr txBox="1"/>
          <p:nvPr/>
        </p:nvSpPr>
        <p:spPr>
          <a:xfrm>
            <a:off x="404362" y="2661481"/>
            <a:ext cx="4322380" cy="430887"/>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40 + (2x(16+1)) = 74</a:t>
            </a:r>
          </a:p>
        </p:txBody>
      </p:sp>
      <p:sp>
        <p:nvSpPr>
          <p:cNvPr id="5" name="TextBox 4">
            <a:extLst>
              <a:ext uri="{FF2B5EF4-FFF2-40B4-BE49-F238E27FC236}">
                <a16:creationId xmlns:a16="http://schemas.microsoft.com/office/drawing/2014/main" id="{6AB95EAB-6D29-A3F0-E03F-26C1BE952B60}"/>
              </a:ext>
            </a:extLst>
          </p:cNvPr>
          <p:cNvSpPr txBox="1"/>
          <p:nvPr/>
        </p:nvSpPr>
        <p:spPr>
          <a:xfrm>
            <a:off x="394342" y="3159347"/>
            <a:ext cx="7214772" cy="430887"/>
          </a:xfrm>
          <a:prstGeom prst="rect">
            <a:avLst/>
          </a:prstGeom>
          <a:noFill/>
        </p:spPr>
        <p:txBody>
          <a:bodyPr wrap="square">
            <a:spAutoFit/>
          </a:bodyPr>
          <a:lstStyle/>
          <a:p>
            <a:r>
              <a:rPr lang="en-US" sz="2200" i="1" dirty="0">
                <a:latin typeface="Century Gothic" panose="020B0502020202020204" pitchFamily="34" charset="0"/>
              </a:rPr>
              <a:t>What is the number of moles in the solution?</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18A4552-F77D-3E10-2D63-F4EF4C5FF000}"/>
              </a:ext>
            </a:extLst>
          </p:cNvPr>
          <p:cNvSpPr txBox="1"/>
          <p:nvPr/>
        </p:nvSpPr>
        <p:spPr>
          <a:xfrm>
            <a:off x="383455" y="5140547"/>
            <a:ext cx="8172715" cy="430887"/>
          </a:xfrm>
          <a:prstGeom prst="rect">
            <a:avLst/>
          </a:prstGeom>
          <a:noFill/>
        </p:spPr>
        <p:txBody>
          <a:bodyPr wrap="square">
            <a:spAutoFit/>
          </a:bodyPr>
          <a:lstStyle/>
          <a:p>
            <a:r>
              <a:rPr lang="en-US" sz="2200" i="1" dirty="0">
                <a:latin typeface="Century Gothic" panose="020B0502020202020204" pitchFamily="34" charset="0"/>
              </a:rPr>
              <a:t>What is the concentration of the solution in mol/dm</a:t>
            </a:r>
            <a:r>
              <a:rPr lang="en-US" sz="2200" i="1" baseline="30000" dirty="0">
                <a:latin typeface="Century Gothic" panose="020B0502020202020204" pitchFamily="34" charset="0"/>
              </a:rPr>
              <a:t>3</a:t>
            </a:r>
            <a:r>
              <a:rPr lang="en-US" sz="22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7B3E6E1-F650-B088-1F7A-21CCB94A9641}"/>
                  </a:ext>
                </a:extLst>
              </p:cNvPr>
              <p:cNvSpPr txBox="1"/>
              <p:nvPr/>
            </p:nvSpPr>
            <p:spPr>
              <a:xfrm>
                <a:off x="374019" y="5547324"/>
                <a:ext cx="4437994" cy="584904"/>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0" dirty="0" smtClean="0">
                            <a:solidFill>
                              <a:schemeClr val="accent1"/>
                            </a:solidFill>
                            <a:latin typeface="Cambria Math" panose="02040503050406030204" pitchFamily="18" charset="0"/>
                          </a:rPr>
                          <m:t>𝐧𝐮𝐦𝐛𝐞𝐫</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𝐨𝐟</m:t>
                        </m:r>
                        <m:r>
                          <a:rPr lang="en-GB" sz="2200" b="1" i="0" dirty="0" smtClean="0">
                            <a:solidFill>
                              <a:schemeClr val="accent1"/>
                            </a:solidFill>
                            <a:latin typeface="Cambria Math" panose="02040503050406030204" pitchFamily="18" charset="0"/>
                          </a:rPr>
                          <m:t> </m:t>
                        </m:r>
                        <m:r>
                          <a:rPr lang="en-GB" sz="2200" b="1" i="0" dirty="0" smtClean="0">
                            <a:solidFill>
                              <a:schemeClr val="accent1"/>
                            </a:solidFill>
                            <a:latin typeface="Cambria Math" panose="02040503050406030204" pitchFamily="18" charset="0"/>
                          </a:rPr>
                          <m:t>𝐦𝐨𝐥𝐞𝐬</m:t>
                        </m:r>
                      </m:num>
                      <m:den>
                        <m:r>
                          <a:rPr lang="en-GB" sz="2200" b="1" i="0" dirty="0" smtClean="0">
                            <a:solidFill>
                              <a:schemeClr val="accent1"/>
                            </a:solidFill>
                            <a:latin typeface="Cambria Math" panose="02040503050406030204" pitchFamily="18" charset="0"/>
                          </a:rPr>
                          <m:t>𝐯𝐨𝐥𝐮𝐦𝐞</m:t>
                        </m:r>
                      </m:den>
                    </m:f>
                  </m:oMath>
                </a14:m>
                <a:endParaRPr lang="en-US" sz="22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67B3E6E1-F650-B088-1F7A-21CCB94A9641}"/>
                  </a:ext>
                </a:extLst>
              </p:cNvPr>
              <p:cNvSpPr txBox="1">
                <a:spLocks noRot="1" noChangeAspect="1" noMove="1" noResize="1" noEditPoints="1" noAdjustHandles="1" noChangeArrowheads="1" noChangeShapeType="1" noTextEdit="1"/>
              </p:cNvSpPr>
              <p:nvPr/>
            </p:nvSpPr>
            <p:spPr>
              <a:xfrm>
                <a:off x="374019" y="5547324"/>
                <a:ext cx="4437994" cy="584904"/>
              </a:xfrm>
              <a:prstGeom prst="rect">
                <a:avLst/>
              </a:prstGeom>
              <a:blipFill>
                <a:blip r:embed="rId7"/>
                <a:stretch>
                  <a:fillRect l="-286" b="-63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EF5DC25-0CFA-F61B-E432-E97609B21670}"/>
                  </a:ext>
                </a:extLst>
              </p:cNvPr>
              <p:cNvSpPr txBox="1"/>
              <p:nvPr/>
            </p:nvSpPr>
            <p:spPr>
              <a:xfrm>
                <a:off x="395790" y="6191451"/>
                <a:ext cx="2980455" cy="581378"/>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a:t>
                </a:r>
                <a14:m>
                  <m:oMath xmlns:m="http://schemas.openxmlformats.org/officeDocument/2006/math">
                    <m:f>
                      <m:fPr>
                        <m:ctrlPr>
                          <a:rPr lang="en-US" sz="2200" b="1" i="1" dirty="0" smtClean="0">
                            <a:solidFill>
                              <a:schemeClr val="accent1"/>
                            </a:solidFill>
                            <a:latin typeface="Cambria Math" panose="02040503050406030204" pitchFamily="18" charset="0"/>
                          </a:rPr>
                        </m:ctrlPr>
                      </m:fPr>
                      <m:num>
                        <m:r>
                          <a:rPr lang="en-GB" sz="2200" b="1" i="1" dirty="0" smtClean="0">
                            <a:solidFill>
                              <a:schemeClr val="accent1"/>
                            </a:solidFill>
                            <a:latin typeface="Cambria Math" panose="02040503050406030204" pitchFamily="18" charset="0"/>
                          </a:rPr>
                          <m:t>𝟎</m:t>
                        </m:r>
                        <m:r>
                          <a:rPr lang="en-GB" sz="2200" b="1" i="1" dirty="0" smtClean="0">
                            <a:solidFill>
                              <a:schemeClr val="accent1"/>
                            </a:solidFill>
                            <a:latin typeface="Cambria Math" panose="02040503050406030204" pitchFamily="18" charset="0"/>
                          </a:rPr>
                          <m:t>.</m:t>
                        </m:r>
                        <m:r>
                          <a:rPr lang="en-GB" sz="2200" b="1" i="1" dirty="0" smtClean="0">
                            <a:solidFill>
                              <a:schemeClr val="accent1"/>
                            </a:solidFill>
                            <a:latin typeface="Cambria Math" panose="02040503050406030204" pitchFamily="18" charset="0"/>
                          </a:rPr>
                          <m:t>𝟑𝟐𝟒</m:t>
                        </m:r>
                      </m:num>
                      <m:den>
                        <m:r>
                          <a:rPr lang="en-GB" sz="2200" b="1" i="0" dirty="0" smtClean="0">
                            <a:solidFill>
                              <a:schemeClr val="accent1"/>
                            </a:solidFill>
                            <a:latin typeface="Cambria Math" panose="02040503050406030204" pitchFamily="18" charset="0"/>
                          </a:rPr>
                          <m:t>𝟎</m:t>
                        </m:r>
                        <m:r>
                          <a:rPr lang="en-GB" sz="2200" b="1" i="0" dirty="0" smtClean="0">
                            <a:solidFill>
                              <a:schemeClr val="accent1"/>
                            </a:solidFill>
                            <a:latin typeface="Cambria Math" panose="02040503050406030204" pitchFamily="18" charset="0"/>
                          </a:rPr>
                          <m:t>.</m:t>
                        </m:r>
                        <m:r>
                          <a:rPr lang="en-GB" sz="2200" b="1" i="0" dirty="0" smtClean="0">
                            <a:solidFill>
                              <a:schemeClr val="accent1"/>
                            </a:solidFill>
                            <a:latin typeface="Cambria Math" panose="02040503050406030204" pitchFamily="18" charset="0"/>
                          </a:rPr>
                          <m:t>𝟐</m:t>
                        </m:r>
                        <m:r>
                          <a:rPr lang="en-GB" sz="2200" b="1" i="0" dirty="0" smtClean="0">
                            <a:solidFill>
                              <a:schemeClr val="accent1"/>
                            </a:solidFill>
                            <a:latin typeface="Cambria Math" panose="02040503050406030204" pitchFamily="18" charset="0"/>
                          </a:rPr>
                          <m:t>𝟓</m:t>
                        </m:r>
                      </m:den>
                    </m:f>
                  </m:oMath>
                </a14:m>
                <a:endParaRPr lang="en-US" sz="2200" b="1" dirty="0">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9EF5DC25-0CFA-F61B-E432-E97609B21670}"/>
                  </a:ext>
                </a:extLst>
              </p:cNvPr>
              <p:cNvSpPr txBox="1">
                <a:spLocks noRot="1" noChangeAspect="1" noMove="1" noResize="1" noEditPoints="1" noAdjustHandles="1" noChangeArrowheads="1" noChangeShapeType="1" noTextEdit="1"/>
              </p:cNvSpPr>
              <p:nvPr/>
            </p:nvSpPr>
            <p:spPr>
              <a:xfrm>
                <a:off x="395790" y="6191451"/>
                <a:ext cx="2980455" cy="581378"/>
              </a:xfrm>
              <a:prstGeom prst="rect">
                <a:avLst/>
              </a:prstGeom>
              <a:blipFill>
                <a:blip r:embed="rId8"/>
                <a:stretch>
                  <a:fillRect l="-426" b="-63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A30FF35-83CA-D24A-1A0A-BB833B1B878C}"/>
                  </a:ext>
                </a:extLst>
              </p:cNvPr>
              <p:cNvSpPr txBox="1"/>
              <p:nvPr/>
            </p:nvSpPr>
            <p:spPr>
              <a:xfrm>
                <a:off x="3307719" y="6175123"/>
                <a:ext cx="4709609" cy="430887"/>
              </a:xfrm>
              <a:prstGeom prst="rect">
                <a:avLst/>
              </a:prstGeom>
              <a:noFill/>
            </p:spPr>
            <p:txBody>
              <a:bodyPr wrap="square">
                <a:spAutoFit/>
              </a:bodyPr>
              <a:lstStyle/>
              <a:p>
                <a14:m>
                  <m:oMath xmlns:m="http://schemas.openxmlformats.org/officeDocument/2006/math">
                    <m:r>
                      <a:rPr lang="en-GB" sz="2200" b="1" i="0" smtClean="0">
                        <a:solidFill>
                          <a:schemeClr val="accent1"/>
                        </a:solidFill>
                        <a:latin typeface="Cambria Math" panose="02040503050406030204" pitchFamily="18" charset="0"/>
                      </a:rPr>
                      <m:t>𝐜𝐨𝐧𝐜𝐞𝐧𝐭𝐫𝐚𝐭𝐢𝐨𝐧</m:t>
                    </m:r>
                    <m:r>
                      <a:rPr lang="en-GB" sz="2200" b="1" i="0" smtClean="0">
                        <a:solidFill>
                          <a:schemeClr val="accent1"/>
                        </a:solidFill>
                        <a:latin typeface="Cambria Math" panose="02040503050406030204" pitchFamily="18" charset="0"/>
                      </a:rPr>
                      <m:t> </m:t>
                    </m:r>
                  </m:oMath>
                </a14:m>
                <a:r>
                  <a:rPr lang="en-US" sz="2200" b="1" dirty="0">
                    <a:solidFill>
                      <a:schemeClr val="accent1"/>
                    </a:solidFill>
                    <a:latin typeface="Century Gothic" panose="020B0502020202020204" pitchFamily="34" charset="0"/>
                  </a:rPr>
                  <a:t>= 1.30 mol/dm</a:t>
                </a:r>
                <a:r>
                  <a:rPr lang="en-US" sz="2200" b="1" baseline="30000" dirty="0">
                    <a:solidFill>
                      <a:schemeClr val="accent1"/>
                    </a:solidFill>
                    <a:latin typeface="Century Gothic" panose="020B0502020202020204" pitchFamily="34" charset="0"/>
                  </a:rPr>
                  <a:t>3</a:t>
                </a:r>
              </a:p>
            </p:txBody>
          </p:sp>
        </mc:Choice>
        <mc:Fallback>
          <p:sp>
            <p:nvSpPr>
              <p:cNvPr id="21" name="TextBox 20">
                <a:extLst>
                  <a:ext uri="{FF2B5EF4-FFF2-40B4-BE49-F238E27FC236}">
                    <a16:creationId xmlns:a16="http://schemas.microsoft.com/office/drawing/2014/main" id="{AA30FF35-83CA-D24A-1A0A-BB833B1B878C}"/>
                  </a:ext>
                </a:extLst>
              </p:cNvPr>
              <p:cNvSpPr txBox="1">
                <a:spLocks noRot="1" noChangeAspect="1" noMove="1" noResize="1" noEditPoints="1" noAdjustHandles="1" noChangeArrowheads="1" noChangeShapeType="1" noTextEdit="1"/>
              </p:cNvSpPr>
              <p:nvPr/>
            </p:nvSpPr>
            <p:spPr>
              <a:xfrm>
                <a:off x="3307719" y="6175123"/>
                <a:ext cx="4709609" cy="430887"/>
              </a:xfrm>
              <a:prstGeom prst="rect">
                <a:avLst/>
              </a:prstGeom>
              <a:blipFill>
                <a:blip r:embed="rId9"/>
                <a:stretch>
                  <a:fillRect l="-269" t="-11429" b="-25714"/>
                </a:stretch>
              </a:blipFill>
            </p:spPr>
            <p:txBody>
              <a:bodyPr/>
              <a:lstStyle/>
              <a:p>
                <a:r>
                  <a:rPr lang="en-GB">
                    <a:noFill/>
                  </a:rPr>
                  <a:t> </a:t>
                </a:r>
              </a:p>
            </p:txBody>
          </p:sp>
        </mc:Fallback>
      </mc:AlternateContent>
      <p:sp>
        <p:nvSpPr>
          <p:cNvPr id="9" name="Flowchart: Connector 9">
            <a:extLst>
              <a:ext uri="{FF2B5EF4-FFF2-40B4-BE49-F238E27FC236}">
                <a16:creationId xmlns:a16="http://schemas.microsoft.com/office/drawing/2014/main" id="{74593044-8C99-127B-1B37-B45F648EEC79}"/>
              </a:ext>
            </a:extLst>
          </p:cNvPr>
          <p:cNvSpPr/>
          <p:nvPr/>
        </p:nvSpPr>
        <p:spPr>
          <a:xfrm flipV="1">
            <a:off x="3337513" y="795494"/>
            <a:ext cx="1319480" cy="501249"/>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0" name="TextBox 9">
            <a:extLst>
              <a:ext uri="{FF2B5EF4-FFF2-40B4-BE49-F238E27FC236}">
                <a16:creationId xmlns:a16="http://schemas.microsoft.com/office/drawing/2014/main" id="{E546489E-EBD1-F4AA-7260-9E0CBE3ED2A7}"/>
              </a:ext>
            </a:extLst>
          </p:cNvPr>
          <p:cNvSpPr txBox="1"/>
          <p:nvPr/>
        </p:nvSpPr>
        <p:spPr>
          <a:xfrm>
            <a:off x="7139354" y="1708177"/>
            <a:ext cx="4317287"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250 cm</a:t>
            </a:r>
            <a:r>
              <a:rPr lang="en-GB" sz="2400" baseline="30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 ÷ 1 000 = 0.25 dm</a:t>
            </a:r>
            <a:r>
              <a:rPr lang="en-GB" sz="2400" baseline="30000" dirty="0">
                <a:solidFill>
                  <a:schemeClr val="accent1"/>
                </a:solidFill>
                <a:latin typeface="Century Gothic" panose="020B0502020202020204" pitchFamily="34" charset="0"/>
              </a:rPr>
              <a:t>3</a:t>
            </a:r>
          </a:p>
        </p:txBody>
      </p:sp>
      <p:pic>
        <p:nvPicPr>
          <p:cNvPr id="7" name="Picture 2">
            <a:extLst>
              <a:ext uri="{FF2B5EF4-FFF2-40B4-BE49-F238E27FC236}">
                <a16:creationId xmlns:a16="http://schemas.microsoft.com/office/drawing/2014/main" id="{199ED5BC-3F18-CA86-73A2-B7259ABA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52577" t="27635" b="2784"/>
          <a:stretch/>
        </p:blipFill>
        <p:spPr bwMode="auto">
          <a:xfrm>
            <a:off x="9452086" y="4495341"/>
            <a:ext cx="1932318" cy="23626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4B2DBFC-1740-5079-F38A-1130055813F9}"/>
              </a:ext>
            </a:extLst>
          </p:cNvPr>
          <p:cNvSpPr txBox="1"/>
          <p:nvPr/>
        </p:nvSpPr>
        <p:spPr>
          <a:xfrm>
            <a:off x="220831" y="811472"/>
            <a:ext cx="11307139" cy="830997"/>
          </a:xfrm>
          <a:prstGeom prst="rect">
            <a:avLst/>
          </a:prstGeom>
          <a:noFill/>
        </p:spPr>
        <p:txBody>
          <a:bodyPr wrap="square">
            <a:spAutoFit/>
          </a:bodyPr>
          <a:lstStyle/>
          <a:p>
            <a:r>
              <a:rPr lang="en-US" sz="2400" dirty="0">
                <a:latin typeface="Century Gothic" panose="020B0502020202020204" pitchFamily="34" charset="0"/>
              </a:rPr>
              <a:t>A scientist makes up 250 cm</a:t>
            </a:r>
            <a:r>
              <a:rPr lang="en-US" sz="2400" baseline="30000" dirty="0">
                <a:latin typeface="Century Gothic" panose="020B0502020202020204" pitchFamily="34" charset="0"/>
              </a:rPr>
              <a:t>3</a:t>
            </a:r>
            <a:r>
              <a:rPr lang="en-US" sz="2400" dirty="0">
                <a:latin typeface="Century Gothic" panose="020B0502020202020204" pitchFamily="34" charset="0"/>
              </a:rPr>
              <a:t> of calcium hydroxide solution by adding 24 g of calcium hydroxide (Ca(OH)</a:t>
            </a:r>
            <a:r>
              <a:rPr lang="en-US" sz="2400" baseline="-25000" dirty="0">
                <a:latin typeface="Century Gothic" panose="020B0502020202020204" pitchFamily="34" charset="0"/>
              </a:rPr>
              <a:t>2</a:t>
            </a:r>
            <a:r>
              <a:rPr lang="en-US" sz="2400" dirty="0">
                <a:latin typeface="Century Gothic" panose="020B0502020202020204" pitchFamily="34" charset="0"/>
              </a:rPr>
              <a:t>) to water. </a:t>
            </a:r>
          </a:p>
        </p:txBody>
      </p:sp>
    </p:spTree>
    <p:extLst>
      <p:ext uri="{BB962C8B-B14F-4D97-AF65-F5344CB8AC3E}">
        <p14:creationId xmlns:p14="http://schemas.microsoft.com/office/powerpoint/2010/main" val="3544515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8" grpId="0"/>
      <p:bldP spid="19" grpId="0"/>
      <p:bldP spid="3" grpId="0"/>
      <p:bldP spid="5" grpId="0"/>
      <p:bldP spid="16" grpId="0"/>
      <p:bldP spid="17" grpId="0"/>
      <p:bldP spid="20" grpId="0"/>
      <p:bldP spid="21" grpId="0"/>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F34B-6760-998E-463C-7FDB6947FC78}"/>
              </a:ext>
            </a:extLst>
          </p:cNvPr>
          <p:cNvSpPr>
            <a:spLocks noGrp="1"/>
          </p:cNvSpPr>
          <p:nvPr>
            <p:ph type="title"/>
          </p:nvPr>
        </p:nvSpPr>
        <p:spPr/>
        <p:txBody>
          <a:bodyPr/>
          <a:lstStyle/>
          <a:p>
            <a:r>
              <a:rPr lang="en-GB" dirty="0">
                <a:latin typeface="Century Gothic" panose="020B0502020202020204" pitchFamily="34" charset="0"/>
              </a:rPr>
              <a:t>Activity</a:t>
            </a:r>
          </a:p>
        </p:txBody>
      </p:sp>
      <p:cxnSp>
        <p:nvCxnSpPr>
          <p:cNvPr id="4" name="Straight Connector 3">
            <a:extLst>
              <a:ext uri="{FF2B5EF4-FFF2-40B4-BE49-F238E27FC236}">
                <a16:creationId xmlns:a16="http://schemas.microsoft.com/office/drawing/2014/main" id="{A4C31F95-FBBF-8857-7A96-152CB7AB76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5" name="Picture 14" descr="Table, letter&#10;&#10;Description automatically generated">
            <a:extLst>
              <a:ext uri="{FF2B5EF4-FFF2-40B4-BE49-F238E27FC236}">
                <a16:creationId xmlns:a16="http://schemas.microsoft.com/office/drawing/2014/main" id="{CB2EBCF0-2D6E-4948-1A53-B4F6DEB7B851}"/>
              </a:ext>
            </a:extLst>
          </p:cNvPr>
          <p:cNvPicPr>
            <a:picLocks noChangeAspect="1"/>
          </p:cNvPicPr>
          <p:nvPr/>
        </p:nvPicPr>
        <p:blipFill>
          <a:blip r:embed="rId3"/>
          <a:stretch>
            <a:fillRect/>
          </a:stretch>
        </p:blipFill>
        <p:spPr>
          <a:xfrm>
            <a:off x="6397813" y="304800"/>
            <a:ext cx="4842133" cy="6858000"/>
          </a:xfrm>
          <a:prstGeom prst="rect">
            <a:avLst/>
          </a:prstGeom>
          <a:ln>
            <a:solidFill>
              <a:schemeClr val="tx1"/>
            </a:solidFill>
          </a:ln>
        </p:spPr>
      </p:pic>
      <p:pic>
        <p:nvPicPr>
          <p:cNvPr id="17" name="Picture 16" descr="Table, letter&#10;&#10;Description automatically generated">
            <a:extLst>
              <a:ext uri="{FF2B5EF4-FFF2-40B4-BE49-F238E27FC236}">
                <a16:creationId xmlns:a16="http://schemas.microsoft.com/office/drawing/2014/main" id="{322372B6-479B-9932-CCA8-9079D81226C1}"/>
              </a:ext>
            </a:extLst>
          </p:cNvPr>
          <p:cNvPicPr>
            <a:picLocks noChangeAspect="1"/>
          </p:cNvPicPr>
          <p:nvPr/>
        </p:nvPicPr>
        <p:blipFill>
          <a:blip r:embed="rId4"/>
          <a:stretch>
            <a:fillRect/>
          </a:stretch>
        </p:blipFill>
        <p:spPr>
          <a:xfrm>
            <a:off x="5644487" y="568960"/>
            <a:ext cx="4845106" cy="6858000"/>
          </a:xfrm>
          <a:prstGeom prst="rect">
            <a:avLst/>
          </a:prstGeom>
          <a:ln>
            <a:solidFill>
              <a:schemeClr val="tx1"/>
            </a:solidFill>
          </a:ln>
        </p:spPr>
      </p:pic>
      <p:pic>
        <p:nvPicPr>
          <p:cNvPr id="19" name="Picture 18" descr="Graphical user interface&#10;&#10;Description automatically generated">
            <a:extLst>
              <a:ext uri="{FF2B5EF4-FFF2-40B4-BE49-F238E27FC236}">
                <a16:creationId xmlns:a16="http://schemas.microsoft.com/office/drawing/2014/main" id="{C98BB8F5-917A-F731-6CDC-587EE4DA43A2}"/>
              </a:ext>
            </a:extLst>
          </p:cNvPr>
          <p:cNvPicPr>
            <a:picLocks noChangeAspect="1"/>
          </p:cNvPicPr>
          <p:nvPr/>
        </p:nvPicPr>
        <p:blipFill>
          <a:blip r:embed="rId5"/>
          <a:stretch>
            <a:fillRect/>
          </a:stretch>
        </p:blipFill>
        <p:spPr>
          <a:xfrm>
            <a:off x="4853493" y="894080"/>
            <a:ext cx="4842133" cy="6858000"/>
          </a:xfrm>
          <a:prstGeom prst="rect">
            <a:avLst/>
          </a:prstGeom>
          <a:ln>
            <a:solidFill>
              <a:schemeClr val="tx1"/>
            </a:solidFill>
          </a:ln>
        </p:spPr>
      </p:pic>
    </p:spTree>
    <p:extLst>
      <p:ext uri="{BB962C8B-B14F-4D97-AF65-F5344CB8AC3E}">
        <p14:creationId xmlns:p14="http://schemas.microsoft.com/office/powerpoint/2010/main" val="559690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707141" cy="62170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Calculating Concentration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concentration.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a unit used to measure concentration.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concentration of 500 cm3 of solution that has 20 g of solute dissolved in it.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Avogadro’s number.</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equation that links number of moles, mass and relative formula mass. </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884919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The mass of solute in a given volume of solution.</a:t>
            </a:r>
            <a:endParaRPr lang="en-GB" sz="1400" b="1" baseline="30000"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g/dm</a:t>
            </a:r>
            <a:r>
              <a:rPr lang="en-GB" sz="2400" b="1" baseline="30000" dirty="0">
                <a:solidFill>
                  <a:schemeClr val="accent1"/>
                </a:solidFill>
                <a:latin typeface="Century Gothic"/>
                <a:ea typeface="Century Gothic"/>
                <a:cs typeface="Century Gothic"/>
                <a:sym typeface="Century Gothic"/>
              </a:rPr>
              <a:t>3</a:t>
            </a:r>
            <a:endParaRPr sz="1400" b="1" i="0" u="none" strike="noStrike" cap="none" baseline="30000"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Google Shape;103;p1">
                <a:extLst>
                  <a:ext uri="{FF2B5EF4-FFF2-40B4-BE49-F238E27FC236}">
                    <a16:creationId xmlns:a16="http://schemas.microsoft.com/office/drawing/2014/main" id="{7B4CFA2B-86E1-2180-7C8D-F78C682B238C}"/>
                  </a:ext>
                </a:extLst>
              </p:cNvPr>
              <p:cNvSpPr txBox="1"/>
              <p:nvPr/>
            </p:nvSpPr>
            <p:spPr>
              <a:xfrm>
                <a:off x="835931" y="3779163"/>
                <a:ext cx="4630953" cy="1253701"/>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a:solidFill>
                              <a:schemeClr val="accent1"/>
                            </a:solidFill>
                            <a:latin typeface="Cambria Math" panose="02040503050406030204" pitchFamily="18" charset="0"/>
                          </a:rPr>
                          <m:t>𝐦𝐚𝐬𝐬</m:t>
                        </m:r>
                      </m:num>
                      <m:den>
                        <m:r>
                          <a:rPr lang="en-GB" sz="2000" b="1" i="0" dirty="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oMath>
                </a14:m>
                <a:r>
                  <a:rPr lang="ar-AE" sz="2000" b="1" dirty="0">
                    <a:solidFill>
                      <a:schemeClr val="accent1"/>
                    </a:solidFill>
                    <a:latin typeface="Century Gothic" panose="020B0502020202020204" pitchFamily="34" charset="0"/>
                  </a:rPr>
                  <a:t>= </a:t>
                </a:r>
                <a14:m>
                  <m:oMath xmlns:m="http://schemas.openxmlformats.org/officeDocument/2006/math">
                    <m:f>
                      <m:fPr>
                        <m:ctrlPr>
                          <a:rPr lang="ar-AE" sz="2000" b="1" i="1" dirty="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𝟐𝟎</m:t>
                        </m:r>
                      </m:num>
                      <m:den>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𝟓</m:t>
                        </m:r>
                      </m:den>
                    </m:f>
                  </m:oMath>
                </a14:m>
                <a:r>
                  <a:rPr lang="en-GB" sz="2000" b="1" dirty="0">
                    <a:solidFill>
                      <a:schemeClr val="accent1"/>
                    </a:solidFill>
                    <a:latin typeface="Century Gothic" panose="020B0502020202020204" pitchFamily="34" charset="0"/>
                    <a:ea typeface="Arial"/>
                    <a:cs typeface="Arial"/>
                    <a:sym typeface="Arial"/>
                  </a:rPr>
                  <a:t> </a:t>
                </a:r>
              </a:p>
              <a:p>
                <a:pPr>
                  <a:buClr>
                    <a:srgbClr val="000000"/>
                  </a:buClr>
                  <a:buSzPts val="2400"/>
                </a:pPr>
                <a:r>
                  <a:rPr lang="en-GB" sz="2000" b="1" dirty="0">
                    <a:solidFill>
                      <a:schemeClr val="accent1"/>
                    </a:solidFill>
                    <a:latin typeface="Century Gothic" panose="020B0502020202020204" pitchFamily="34" charset="0"/>
                    <a:ea typeface="Arial"/>
                    <a:cs typeface="Arial"/>
                    <a:sym typeface="Arial"/>
                  </a:rPr>
                  <a:t>= 40 g/dm</a:t>
                </a:r>
                <a:r>
                  <a:rPr lang="en-GB" sz="2000" b="1" baseline="30000" dirty="0">
                    <a:solidFill>
                      <a:schemeClr val="accent1"/>
                    </a:solidFill>
                    <a:latin typeface="Century Gothic" panose="020B0502020202020204" pitchFamily="34" charset="0"/>
                    <a:ea typeface="Arial"/>
                    <a:cs typeface="Arial"/>
                    <a:sym typeface="Arial"/>
                  </a:rPr>
                  <a:t>3</a:t>
                </a:r>
                <a:endParaRPr lang="ar-AE" sz="2000" b="1" baseline="30000" dirty="0">
                  <a:solidFill>
                    <a:schemeClr val="accent1"/>
                  </a:solidFill>
                  <a:latin typeface="Century Gothic" panose="020B0502020202020204" pitchFamily="34" charset="0"/>
                  <a:ea typeface="Arial"/>
                  <a:cs typeface="Arial"/>
                  <a:sym typeface="Arial"/>
                </a:endParaRPr>
              </a:p>
            </p:txBody>
          </p:sp>
        </mc:Choice>
        <mc:Fallback>
          <p:sp>
            <p:nvSpPr>
              <p:cNvPr id="6" name="Google Shape;103;p1">
                <a:extLst>
                  <a:ext uri="{FF2B5EF4-FFF2-40B4-BE49-F238E27FC236}">
                    <a16:creationId xmlns:a16="http://schemas.microsoft.com/office/drawing/2014/main" id="{7B4CFA2B-86E1-2180-7C8D-F78C682B238C}"/>
                  </a:ext>
                </a:extLst>
              </p:cNvPr>
              <p:cNvSpPr txBox="1">
                <a:spLocks noRot="1" noChangeAspect="1" noMove="1" noResize="1" noEditPoints="1" noAdjustHandles="1" noChangeArrowheads="1" noChangeShapeType="1" noTextEdit="1"/>
              </p:cNvSpPr>
              <p:nvPr/>
            </p:nvSpPr>
            <p:spPr>
              <a:xfrm>
                <a:off x="835931" y="3779163"/>
                <a:ext cx="4630953" cy="1253701"/>
              </a:xfrm>
              <a:prstGeom prst="rect">
                <a:avLst/>
              </a:prstGeom>
              <a:blipFill>
                <a:blip r:embed="rId3"/>
                <a:stretch>
                  <a:fillRect l="-1366" b="-7000"/>
                </a:stretch>
              </a:blipFill>
              <a:ln>
                <a:noFill/>
              </a:ln>
            </p:spPr>
            <p:txBody>
              <a:bodyPr/>
              <a:lstStyle/>
              <a:p>
                <a:r>
                  <a:rPr lang="en-GB">
                    <a:noFill/>
                  </a:rPr>
                  <a:t> </a:t>
                </a:r>
              </a:p>
            </p:txBody>
          </p:sp>
        </mc:Fallback>
      </mc:AlternateContent>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sp>
        <p:nvSpPr>
          <p:cNvPr id="7" name="Google Shape;103;p1">
            <a:extLst>
              <a:ext uri="{FF2B5EF4-FFF2-40B4-BE49-F238E27FC236}">
                <a16:creationId xmlns:a16="http://schemas.microsoft.com/office/drawing/2014/main" id="{3F035423-06E4-A3DD-DA53-3C1899C09050}"/>
              </a:ext>
            </a:extLst>
          </p:cNvPr>
          <p:cNvSpPr txBox="1"/>
          <p:nvPr/>
        </p:nvSpPr>
        <p:spPr>
          <a:xfrm>
            <a:off x="867633" y="5265860"/>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6.02 x10</a:t>
            </a:r>
            <a:r>
              <a:rPr lang="en-GB" sz="2400" b="1" baseline="30000" dirty="0">
                <a:solidFill>
                  <a:schemeClr val="accent1"/>
                </a:solidFill>
                <a:latin typeface="Century Gothic"/>
                <a:ea typeface="Century Gothic"/>
                <a:cs typeface="Century Gothic"/>
                <a:sym typeface="Century Gothic"/>
              </a:rPr>
              <a:t>23</a:t>
            </a:r>
            <a:endParaRPr sz="1400" b="1" i="0" u="none" strike="noStrike" cap="none" baseline="30000"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Google Shape;103;p1">
                <a:extLst>
                  <a:ext uri="{FF2B5EF4-FFF2-40B4-BE49-F238E27FC236}">
                    <a16:creationId xmlns:a16="http://schemas.microsoft.com/office/drawing/2014/main" id="{E8CBB69B-B910-8483-3EE3-EB4267AD1648}"/>
                  </a:ext>
                </a:extLst>
              </p:cNvPr>
              <p:cNvSpPr txBox="1"/>
              <p:nvPr/>
            </p:nvSpPr>
            <p:spPr>
              <a:xfrm>
                <a:off x="793457" y="6355210"/>
                <a:ext cx="4630953" cy="551521"/>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a:solidFill>
                              <a:schemeClr val="accent1"/>
                            </a:solidFill>
                            <a:latin typeface="Cambria Math" panose="02040503050406030204" pitchFamily="18" charset="0"/>
                          </a:rPr>
                          <m:t>𝐦𝐚𝐬𝐬</m:t>
                        </m:r>
                      </m:num>
                      <m:den>
                        <m:sSub>
                          <m:sSubPr>
                            <m:ctrlPr>
                              <a:rPr lang="en-GB" sz="2000" b="1" i="1" dirty="0" smtClean="0">
                                <a:solidFill>
                                  <a:schemeClr val="accent1"/>
                                </a:solidFill>
                                <a:latin typeface="Cambria Math" panose="02040503050406030204" pitchFamily="18" charset="0"/>
                              </a:rPr>
                            </m:ctrlPr>
                          </m:sSubPr>
                          <m:e>
                            <m:r>
                              <a:rPr lang="en-GB" sz="2000" b="1" i="0" dirty="0" smtClean="0">
                                <a:solidFill>
                                  <a:schemeClr val="accent1"/>
                                </a:solidFill>
                                <a:latin typeface="Cambria Math" panose="02040503050406030204" pitchFamily="18" charset="0"/>
                              </a:rPr>
                              <m:t>𝐌</m:t>
                            </m:r>
                          </m:e>
                          <m:sub>
                            <m:r>
                              <a:rPr lang="en-GB" sz="2000" b="1" i="0" dirty="0" smtClean="0">
                                <a:solidFill>
                                  <a:schemeClr val="accent1"/>
                                </a:solidFill>
                                <a:latin typeface="Cambria Math" panose="02040503050406030204" pitchFamily="18" charset="0"/>
                              </a:rPr>
                              <m:t>𝐫</m:t>
                            </m:r>
                          </m:sub>
                        </m:sSub>
                      </m:den>
                    </m:f>
                  </m:oMath>
                </a14:m>
                <a:endParaRPr lang="en-GB" sz="2000" b="1" dirty="0">
                  <a:solidFill>
                    <a:schemeClr val="accent1"/>
                  </a:solidFill>
                  <a:latin typeface="Century Gothic" panose="020B0502020202020204" pitchFamily="34" charset="0"/>
                </a:endParaRPr>
              </a:p>
            </p:txBody>
          </p:sp>
        </mc:Choice>
        <mc:Fallback>
          <p:sp>
            <p:nvSpPr>
              <p:cNvPr id="10" name="Google Shape;103;p1">
                <a:extLst>
                  <a:ext uri="{FF2B5EF4-FFF2-40B4-BE49-F238E27FC236}">
                    <a16:creationId xmlns:a16="http://schemas.microsoft.com/office/drawing/2014/main" id="{E8CBB69B-B910-8483-3EE3-EB4267AD1648}"/>
                  </a:ext>
                </a:extLst>
              </p:cNvPr>
              <p:cNvSpPr txBox="1">
                <a:spLocks noRot="1" noChangeAspect="1" noMove="1" noResize="1" noEditPoints="1" noAdjustHandles="1" noChangeArrowheads="1" noChangeShapeType="1" noTextEdit="1"/>
              </p:cNvSpPr>
              <p:nvPr/>
            </p:nvSpPr>
            <p:spPr>
              <a:xfrm>
                <a:off x="793457" y="6355210"/>
                <a:ext cx="4630953" cy="551521"/>
              </a:xfrm>
              <a:prstGeom prst="rect">
                <a:avLst/>
              </a:prstGeom>
              <a:blipFill>
                <a:blip r:embed="rId5"/>
                <a:stretch>
                  <a:fillRect t="-2273"/>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8E8A4C44-72D6-3EA4-A779-9A0C8208C3D4}"/>
              </a:ext>
            </a:extLst>
          </p:cNvPr>
          <p:cNvSpPr txBox="1"/>
          <p:nvPr/>
        </p:nvSpPr>
        <p:spPr>
          <a:xfrm>
            <a:off x="458684" y="3119870"/>
            <a:ext cx="20327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2. 74</a:t>
            </a:r>
            <a:endParaRPr lang="en-US" sz="24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EBF722-A2C2-8E8B-261E-165B62746A62}"/>
                  </a:ext>
                </a:extLst>
              </p:cNvPr>
              <p:cNvSpPr txBox="1"/>
              <p:nvPr/>
            </p:nvSpPr>
            <p:spPr>
              <a:xfrm>
                <a:off x="452499" y="3767459"/>
                <a:ext cx="4139822" cy="5849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t>
                </a:r>
                <a14:m>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1FEBF722-A2C2-8E8B-261E-165B62746A62}"/>
                  </a:ext>
                </a:extLst>
              </p:cNvPr>
              <p:cNvSpPr txBox="1">
                <a:spLocks noRot="1" noChangeAspect="1" noMove="1" noResize="1" noEditPoints="1" noAdjustHandles="1" noChangeArrowheads="1" noChangeShapeType="1" noTextEdit="1"/>
              </p:cNvSpPr>
              <p:nvPr/>
            </p:nvSpPr>
            <p:spPr>
              <a:xfrm>
                <a:off x="452499" y="3767459"/>
                <a:ext cx="4139822" cy="584968"/>
              </a:xfrm>
              <a:prstGeom prst="rect">
                <a:avLst/>
              </a:prstGeom>
              <a:blipFill>
                <a:blip r:embed="rId2"/>
                <a:stretch>
                  <a:fillRect l="-2141" t="-4255" b="-8511"/>
                </a:stretch>
              </a:blipFill>
            </p:spPr>
            <p:txBody>
              <a:bodyPr/>
              <a:lstStyle/>
              <a:p>
                <a:r>
                  <a:rPr lang="en-GB">
                    <a:noFill/>
                  </a:rPr>
                  <a:t> </a:t>
                </a:r>
              </a:p>
            </p:txBody>
          </p:sp>
        </mc:Fallback>
      </mc:AlternateContent>
      <p:cxnSp>
        <p:nvCxnSpPr>
          <p:cNvPr id="9" name="Straight Connector 8">
            <a:extLst>
              <a:ext uri="{FF2B5EF4-FFF2-40B4-BE49-F238E27FC236}">
                <a16:creationId xmlns:a16="http://schemas.microsoft.com/office/drawing/2014/main" id="{ED28AF38-9277-607A-2CE2-13D337E009B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0" name="Picture 9" descr="A picture containing application&#10;&#10;Description automatically generated">
            <a:extLst>
              <a:ext uri="{FF2B5EF4-FFF2-40B4-BE49-F238E27FC236}">
                <a16:creationId xmlns:a16="http://schemas.microsoft.com/office/drawing/2014/main" id="{3E7E9944-41D3-762A-1EED-C262FF6335E7}"/>
              </a:ext>
            </a:extLst>
          </p:cNvPr>
          <p:cNvPicPr>
            <a:picLocks noChangeAspect="1"/>
          </p:cNvPicPr>
          <p:nvPr/>
        </p:nvPicPr>
        <p:blipFill>
          <a:blip r:embed="rId3"/>
          <a:stretch>
            <a:fillRect/>
          </a:stretch>
        </p:blipFill>
        <p:spPr>
          <a:xfrm>
            <a:off x="998220" y="853440"/>
            <a:ext cx="7140190" cy="1988820"/>
          </a:xfrm>
          <a:prstGeom prst="rect">
            <a:avLst/>
          </a:prstGeom>
        </p:spPr>
      </p:pic>
      <p:sp>
        <p:nvSpPr>
          <p:cNvPr id="11" name="TextBox 10">
            <a:extLst>
              <a:ext uri="{FF2B5EF4-FFF2-40B4-BE49-F238E27FC236}">
                <a16:creationId xmlns:a16="http://schemas.microsoft.com/office/drawing/2014/main" id="{7BF93EB0-39C2-F575-E154-07F8531B7271}"/>
              </a:ext>
            </a:extLst>
          </p:cNvPr>
          <p:cNvSpPr txBox="1"/>
          <p:nvPr/>
        </p:nvSpPr>
        <p:spPr>
          <a:xfrm>
            <a:off x="448523" y="840055"/>
            <a:ext cx="431651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a:t>
            </a:r>
          </a:p>
        </p:txBody>
      </p:sp>
      <p:cxnSp>
        <p:nvCxnSpPr>
          <p:cNvPr id="13" name="Straight Connector 12">
            <a:extLst>
              <a:ext uri="{FF2B5EF4-FFF2-40B4-BE49-F238E27FC236}">
                <a16:creationId xmlns:a16="http://schemas.microsoft.com/office/drawing/2014/main" id="{561687A2-214A-55BE-29D6-4A22B1F3DE24}"/>
              </a:ext>
            </a:extLst>
          </p:cNvPr>
          <p:cNvCxnSpPr/>
          <p:nvPr/>
        </p:nvCxnSpPr>
        <p:spPr>
          <a:xfrm>
            <a:off x="3393440" y="1198880"/>
            <a:ext cx="2316480" cy="894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F4571FA-599E-942F-B58A-FE29D73C92A6}"/>
              </a:ext>
            </a:extLst>
          </p:cNvPr>
          <p:cNvCxnSpPr>
            <a:cxnSpLocks/>
          </p:cNvCxnSpPr>
          <p:nvPr/>
        </p:nvCxnSpPr>
        <p:spPr>
          <a:xfrm flipV="1">
            <a:off x="3403600" y="1117600"/>
            <a:ext cx="2306320" cy="55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C12D967-ADCF-D322-6796-8467177A0DF0}"/>
              </a:ext>
            </a:extLst>
          </p:cNvPr>
          <p:cNvCxnSpPr>
            <a:cxnSpLocks/>
          </p:cNvCxnSpPr>
          <p:nvPr/>
        </p:nvCxnSpPr>
        <p:spPr>
          <a:xfrm>
            <a:off x="3423920" y="2062480"/>
            <a:ext cx="2286000" cy="5181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2BEB83E-D870-2E24-D58A-EE46E7FE409E}"/>
              </a:ext>
            </a:extLst>
          </p:cNvPr>
          <p:cNvCxnSpPr>
            <a:cxnSpLocks/>
          </p:cNvCxnSpPr>
          <p:nvPr/>
        </p:nvCxnSpPr>
        <p:spPr>
          <a:xfrm flipV="1">
            <a:off x="3403600" y="1706880"/>
            <a:ext cx="2326640" cy="82296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A2B2B3D-E508-ED4C-6C43-43FFB0A8BAB7}"/>
                  </a:ext>
                </a:extLst>
              </p:cNvPr>
              <p:cNvSpPr txBox="1"/>
              <p:nvPr/>
            </p:nvSpPr>
            <p:spPr>
              <a:xfrm>
                <a:off x="482978" y="4590419"/>
                <a:ext cx="5186301" cy="63190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a:t>
                </a:r>
                <a14:m>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num>
                      <m:den>
                        <m:r>
                          <a:rPr lang="en-GB" sz="2400" b="1" i="0" smtClean="0">
                            <a:solidFill>
                              <a:schemeClr val="accent1"/>
                            </a:solidFill>
                            <a:latin typeface="Cambria Math" panose="02040503050406030204" pitchFamily="18" charset="0"/>
                          </a:rPr>
                          <m:t>𝐯𝐨𝐥𝐮𝐦𝐞</m:t>
                        </m:r>
                      </m:den>
                    </m:f>
                  </m:oMath>
                </a14:m>
                <a:endParaRPr lang="en-US" sz="24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BA2B2B3D-E508-ED4C-6C43-43FFB0A8BAB7}"/>
                  </a:ext>
                </a:extLst>
              </p:cNvPr>
              <p:cNvSpPr txBox="1">
                <a:spLocks noRot="1" noChangeAspect="1" noMove="1" noResize="1" noEditPoints="1" noAdjustHandles="1" noChangeArrowheads="1" noChangeShapeType="1" noTextEdit="1"/>
              </p:cNvSpPr>
              <p:nvPr/>
            </p:nvSpPr>
            <p:spPr>
              <a:xfrm>
                <a:off x="482978" y="4590419"/>
                <a:ext cx="5186301" cy="631904"/>
              </a:xfrm>
              <a:prstGeom prst="rect">
                <a:avLst/>
              </a:prstGeom>
              <a:blipFill>
                <a:blip r:embed="rId4"/>
                <a:stretch>
                  <a:fillRect l="-1707"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058851B-7D4D-FDA2-A8C8-00611661672A}"/>
                  </a:ext>
                </a:extLst>
              </p:cNvPr>
              <p:cNvSpPr txBox="1"/>
              <p:nvPr/>
            </p:nvSpPr>
            <p:spPr>
              <a:xfrm>
                <a:off x="482978" y="5504819"/>
                <a:ext cx="4840861" cy="5849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t>
                </a:r>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1" baseline="-25000" smtClean="0">
                            <a:solidFill>
                              <a:schemeClr val="accent1"/>
                            </a:solidFill>
                            <a:latin typeface="Cambria Math" panose="02040503050406030204" pitchFamily="18" charset="0"/>
                          </a:rPr>
                          <m:t>𝒓</m:t>
                        </m:r>
                      </m:den>
                    </m:f>
                  </m:oMath>
                </a14:m>
                <a:endParaRPr lang="en-US" sz="2400" b="1"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4058851B-7D4D-FDA2-A8C8-00611661672A}"/>
                  </a:ext>
                </a:extLst>
              </p:cNvPr>
              <p:cNvSpPr txBox="1">
                <a:spLocks noRot="1" noChangeAspect="1" noMove="1" noResize="1" noEditPoints="1" noAdjustHandles="1" noChangeArrowheads="1" noChangeShapeType="1" noTextEdit="1"/>
              </p:cNvSpPr>
              <p:nvPr/>
            </p:nvSpPr>
            <p:spPr>
              <a:xfrm>
                <a:off x="482978" y="5504819"/>
                <a:ext cx="4840861" cy="584968"/>
              </a:xfrm>
              <a:prstGeom prst="rect">
                <a:avLst/>
              </a:prstGeom>
              <a:blipFill>
                <a:blip r:embed="rId5"/>
                <a:stretch>
                  <a:fillRect l="-1828" t="-4255" b="-8511"/>
                </a:stretch>
              </a:blipFill>
            </p:spPr>
            <p:txBody>
              <a:bodyPr/>
              <a:lstStyle/>
              <a:p>
                <a:r>
                  <a:rPr lang="en-GB">
                    <a:noFill/>
                  </a:rPr>
                  <a:t> </a:t>
                </a:r>
              </a:p>
            </p:txBody>
          </p:sp>
        </mc:Fallback>
      </mc:AlternateContent>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B5DB-BF03-8350-7F1A-262A0D019406}"/>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2B3879-C917-93F7-4236-044D04786965}"/>
                  </a:ext>
                </a:extLst>
              </p:cNvPr>
              <p:cNvSpPr txBox="1"/>
              <p:nvPr/>
            </p:nvSpPr>
            <p:spPr>
              <a:xfrm>
                <a:off x="430696" y="827848"/>
                <a:ext cx="6135756" cy="1420838"/>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382B3879-C917-93F7-4236-044D04786965}"/>
                  </a:ext>
                </a:extLst>
              </p:cNvPr>
              <p:cNvSpPr txBox="1">
                <a:spLocks noRot="1" noChangeAspect="1" noMove="1" noResize="1" noEditPoints="1" noAdjustHandles="1" noChangeArrowheads="1" noChangeShapeType="1" noTextEdit="1"/>
              </p:cNvSpPr>
              <p:nvPr/>
            </p:nvSpPr>
            <p:spPr>
              <a:xfrm>
                <a:off x="430696" y="827848"/>
                <a:ext cx="6135756" cy="1420838"/>
              </a:xfrm>
              <a:prstGeom prst="rect">
                <a:avLst/>
              </a:prstGeom>
              <a:blipFill>
                <a:blip r:embed="rId2"/>
                <a:stretch>
                  <a:fillRect l="-1242" b="-44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B1233EF-5035-3C75-6986-C427D5AAAA8B}"/>
                  </a:ext>
                </a:extLst>
              </p:cNvPr>
              <p:cNvSpPr txBox="1"/>
              <p:nvPr/>
            </p:nvSpPr>
            <p:spPr>
              <a:xfrm>
                <a:off x="440856" y="2463608"/>
                <a:ext cx="4334344" cy="294914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𝟒𝟎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EB1233EF-5035-3C75-6986-C427D5AAAA8B}"/>
                  </a:ext>
                </a:extLst>
              </p:cNvPr>
              <p:cNvSpPr txBox="1">
                <a:spLocks noRot="1" noChangeAspect="1" noMove="1" noResize="1" noEditPoints="1" noAdjustHandles="1" noChangeArrowheads="1" noChangeShapeType="1" noTextEdit="1"/>
              </p:cNvSpPr>
              <p:nvPr/>
            </p:nvSpPr>
            <p:spPr>
              <a:xfrm>
                <a:off x="440856" y="2463608"/>
                <a:ext cx="4334344" cy="2949141"/>
              </a:xfrm>
              <a:prstGeom prst="rect">
                <a:avLst/>
              </a:prstGeom>
              <a:blipFill>
                <a:blip r:embed="rId3"/>
                <a:stretch>
                  <a:fillRect l="-1462" b="-170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06FC293-D7A5-BFDF-DC3C-D4D335185179}"/>
                  </a:ext>
                </a:extLst>
              </p:cNvPr>
              <p:cNvSpPr txBox="1"/>
              <p:nvPr/>
            </p:nvSpPr>
            <p:spPr>
              <a:xfrm>
                <a:off x="6414936" y="878648"/>
                <a:ext cx="4984584" cy="1420838"/>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7a.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𝐝𝐦𝟑</m:t>
                      </m:r>
                    </m:oMath>
                  </m:oMathPara>
                </a14:m>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F06FC293-D7A5-BFDF-DC3C-D4D335185179}"/>
                  </a:ext>
                </a:extLst>
              </p:cNvPr>
              <p:cNvSpPr txBox="1">
                <a:spLocks noRot="1" noChangeAspect="1" noMove="1" noResize="1" noEditPoints="1" noAdjustHandles="1" noChangeArrowheads="1" noChangeShapeType="1" noTextEdit="1"/>
              </p:cNvSpPr>
              <p:nvPr/>
            </p:nvSpPr>
            <p:spPr>
              <a:xfrm>
                <a:off x="6414936" y="878648"/>
                <a:ext cx="4984584" cy="1420838"/>
              </a:xfrm>
              <a:prstGeom prst="rect">
                <a:avLst/>
              </a:prstGeom>
              <a:blipFill>
                <a:blip r:embed="rId4"/>
                <a:stretch>
                  <a:fillRect l="-1015" t="-893" b="-3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EDA5CCD-5AB4-371D-45B8-32750E761776}"/>
                  </a:ext>
                </a:extLst>
              </p:cNvPr>
              <p:cNvSpPr txBox="1"/>
              <p:nvPr/>
            </p:nvSpPr>
            <p:spPr>
              <a:xfrm>
                <a:off x="6445416" y="2473768"/>
                <a:ext cx="4303864" cy="309924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7b.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𝟏𝟎𝟏</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𝟎𝟒𝟗𝟓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𝟎𝟒𝟗𝟓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𝟒𝟗𝟓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1EDA5CCD-5AB4-371D-45B8-32750E761776}"/>
                  </a:ext>
                </a:extLst>
              </p:cNvPr>
              <p:cNvSpPr txBox="1">
                <a:spLocks noRot="1" noChangeAspect="1" noMove="1" noResize="1" noEditPoints="1" noAdjustHandles="1" noChangeArrowheads="1" noChangeShapeType="1" noTextEdit="1"/>
              </p:cNvSpPr>
              <p:nvPr/>
            </p:nvSpPr>
            <p:spPr>
              <a:xfrm>
                <a:off x="6445416" y="2473768"/>
                <a:ext cx="4303864" cy="3099246"/>
              </a:xfrm>
              <a:prstGeom prst="rect">
                <a:avLst/>
              </a:prstGeom>
              <a:blipFill>
                <a:blip r:embed="rId5"/>
                <a:stretch>
                  <a:fillRect l="-1471" t="-408" b="-816"/>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D3924A52-42D7-748C-95FD-1FAD3258CD4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748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B8B8A-DE8F-6941-FB6F-0B559F7733D9}"/>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CC29F4C-0E21-5553-D8A1-2AAB292BBB08}"/>
                  </a:ext>
                </a:extLst>
              </p:cNvPr>
              <p:cNvSpPr txBox="1"/>
              <p:nvPr/>
            </p:nvSpPr>
            <p:spPr>
              <a:xfrm>
                <a:off x="481496" y="858328"/>
                <a:ext cx="4659464" cy="543193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8a. </a:t>
                </a:r>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𝟏</m:t>
                          </m:r>
                          <m:r>
                            <a:rPr lang="en-GB" sz="2000" b="1" i="1" smtClean="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i="0" dirty="0">
                  <a:solidFill>
                    <a:schemeClr val="accent1"/>
                  </a:solidFill>
                  <a:latin typeface="Cambria Math" panose="02040503050406030204" pitchFamily="18" charset="0"/>
                </a:endParaRP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𝟒𝟎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𝟒</m:t>
                          </m:r>
                        </m:num>
                        <m:den>
                          <m:r>
                            <a:rPr lang="en-GB" sz="2000" b="1" i="1">
                              <a:solidFill>
                                <a:schemeClr val="accent1"/>
                              </a:solidFill>
                              <a:latin typeface="Cambria Math" panose="02040503050406030204" pitchFamily="18" charset="0"/>
                            </a:rPr>
                            <m:t>𝟏</m:t>
                          </m:r>
                          <m:r>
                            <a:rPr lang="en-GB" sz="2000" b="1" i="1">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𝐝𝐦𝟑</m:t>
                      </m:r>
                    </m:oMath>
                  </m:oMathPara>
                </a14:m>
                <a:endParaRPr lang="en-GB" sz="2000" b="1" dirty="0">
                  <a:solidFill>
                    <a:schemeClr val="accent1"/>
                  </a:solidFill>
                  <a:latin typeface="Cambria Math" panose="02040503050406030204" pitchFamily="18" charset="0"/>
                </a:endParaRPr>
              </a:p>
              <a:p>
                <a:endParaRPr lang="en-GB" sz="2000" baseline="300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8CC29F4C-0E21-5553-D8A1-2AAB292BBB08}"/>
                  </a:ext>
                </a:extLst>
              </p:cNvPr>
              <p:cNvSpPr txBox="1">
                <a:spLocks noRot="1" noChangeAspect="1" noMove="1" noResize="1" noEditPoints="1" noAdjustHandles="1" noChangeArrowheads="1" noChangeShapeType="1" noTextEdit="1"/>
              </p:cNvSpPr>
              <p:nvPr/>
            </p:nvSpPr>
            <p:spPr>
              <a:xfrm>
                <a:off x="481496" y="858328"/>
                <a:ext cx="4659464" cy="5431936"/>
              </a:xfrm>
              <a:prstGeom prst="rect">
                <a:avLst/>
              </a:prstGeom>
              <a:blipFill>
                <a:blip r:embed="rId3"/>
                <a:stretch>
                  <a:fillRect l="-1359" t="-69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95415B-AD22-D189-9CB1-22D90B278F57}"/>
                  </a:ext>
                </a:extLst>
              </p:cNvPr>
              <p:cNvSpPr txBox="1"/>
              <p:nvPr/>
            </p:nvSpPr>
            <p:spPr>
              <a:xfrm>
                <a:off x="5246536" y="787208"/>
                <a:ext cx="4659464" cy="543193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8b. </a:t>
                </a:r>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𝟏</m:t>
                          </m:r>
                          <m:r>
                            <a:rPr lang="en-GB" sz="2000" b="1" i="1" smtClean="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i="0" dirty="0">
                  <a:solidFill>
                    <a:schemeClr val="accent1"/>
                  </a:solidFill>
                  <a:latin typeface="Cambria Math" panose="02040503050406030204" pitchFamily="18" charset="0"/>
                </a:endParaRP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𝟎</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𝟔𝟎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1" smtClean="0">
                              <a:solidFill>
                                <a:schemeClr val="accent1"/>
                              </a:solidFill>
                              <a:latin typeface="Cambria Math" panose="02040503050406030204" pitchFamily="18" charset="0"/>
                            </a:rPr>
                            <m:t>𝟏𝟓</m:t>
                          </m:r>
                        </m:num>
                        <m:den>
                          <m:r>
                            <a:rPr lang="en-GB" sz="2000" b="1" i="1">
                              <a:solidFill>
                                <a:schemeClr val="accent1"/>
                              </a:solidFill>
                              <a:latin typeface="Cambria Math" panose="02040503050406030204" pitchFamily="18" charset="0"/>
                            </a:rPr>
                            <m:t>𝟏</m:t>
                          </m:r>
                          <m:r>
                            <a:rPr lang="en-GB" sz="2000" b="1" i="1">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𝐝𝐦𝟑</m:t>
                      </m:r>
                    </m:oMath>
                  </m:oMathPara>
                </a14:m>
                <a:endParaRPr lang="en-GB" sz="2000" b="1" dirty="0">
                  <a:solidFill>
                    <a:schemeClr val="accent1"/>
                  </a:solidFill>
                  <a:latin typeface="Cambria Math" panose="02040503050406030204" pitchFamily="18" charset="0"/>
                </a:endParaRPr>
              </a:p>
              <a:p>
                <a:endParaRPr lang="en-GB" sz="2000" baseline="30000" dirty="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6D95415B-AD22-D189-9CB1-22D90B278F57}"/>
                  </a:ext>
                </a:extLst>
              </p:cNvPr>
              <p:cNvSpPr txBox="1">
                <a:spLocks noRot="1" noChangeAspect="1" noMove="1" noResize="1" noEditPoints="1" noAdjustHandles="1" noChangeArrowheads="1" noChangeShapeType="1" noTextEdit="1"/>
              </p:cNvSpPr>
              <p:nvPr/>
            </p:nvSpPr>
            <p:spPr>
              <a:xfrm>
                <a:off x="5246536" y="787208"/>
                <a:ext cx="4659464" cy="5431936"/>
              </a:xfrm>
              <a:prstGeom prst="rect">
                <a:avLst/>
              </a:prstGeom>
              <a:blipFill>
                <a:blip r:embed="rId4"/>
                <a:stretch>
                  <a:fillRect l="-1362" t="-466"/>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8CB904A0-E4BC-AA55-FC1A-487C84A276D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489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8BE52-7C51-99CA-CA90-F547CBEE417F}"/>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C6F46CA-9BB1-916B-342B-BCF5652508FB}"/>
                  </a:ext>
                </a:extLst>
              </p:cNvPr>
              <p:cNvSpPr txBox="1"/>
              <p:nvPr/>
            </p:nvSpPr>
            <p:spPr>
              <a:xfrm>
                <a:off x="491656" y="868488"/>
                <a:ext cx="4659464" cy="543193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8c. </a:t>
                </a:r>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𝟏</m:t>
                          </m:r>
                          <m:r>
                            <a:rPr lang="en-GB" sz="2000" b="1" i="1" smtClean="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i="0" dirty="0">
                  <a:solidFill>
                    <a:schemeClr val="accent1"/>
                  </a:solidFill>
                  <a:latin typeface="Cambria Math" panose="02040503050406030204" pitchFamily="18" charset="0"/>
                </a:endParaRP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𝟔𝟑</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1" smtClean="0">
                              <a:solidFill>
                                <a:schemeClr val="accent1"/>
                              </a:solidFill>
                              <a:latin typeface="Cambria Math" panose="02040503050406030204" pitchFamily="18" charset="0"/>
                            </a:rPr>
                            <m:t>𝟗𝟒</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𝟓</m:t>
                          </m:r>
                        </m:num>
                        <m:den>
                          <m:r>
                            <a:rPr lang="en-GB" sz="2000" b="1" i="1">
                              <a:solidFill>
                                <a:schemeClr val="accent1"/>
                              </a:solidFill>
                              <a:latin typeface="Cambria Math" panose="02040503050406030204" pitchFamily="18" charset="0"/>
                            </a:rPr>
                            <m:t>𝟏</m:t>
                          </m:r>
                          <m:r>
                            <a:rPr lang="en-GB" sz="2000" b="1" i="1">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𝐝𝐦𝟑</m:t>
                      </m:r>
                    </m:oMath>
                  </m:oMathPara>
                </a14:m>
                <a:endParaRPr lang="en-GB" sz="2000" b="1" dirty="0">
                  <a:solidFill>
                    <a:schemeClr val="accent1"/>
                  </a:solidFill>
                  <a:latin typeface="Cambria Math" panose="02040503050406030204" pitchFamily="18" charset="0"/>
                </a:endParaRPr>
              </a:p>
              <a:p>
                <a:endParaRPr lang="en-GB" sz="2000" baseline="30000" dirty="0">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DC6F46CA-9BB1-916B-342B-BCF5652508FB}"/>
                  </a:ext>
                </a:extLst>
              </p:cNvPr>
              <p:cNvSpPr txBox="1">
                <a:spLocks noRot="1" noChangeAspect="1" noMove="1" noResize="1" noEditPoints="1" noAdjustHandles="1" noChangeArrowheads="1" noChangeShapeType="1" noTextEdit="1"/>
              </p:cNvSpPr>
              <p:nvPr/>
            </p:nvSpPr>
            <p:spPr>
              <a:xfrm>
                <a:off x="491656" y="868488"/>
                <a:ext cx="4659464" cy="5431936"/>
              </a:xfrm>
              <a:prstGeom prst="rect">
                <a:avLst/>
              </a:prstGeom>
              <a:blipFill>
                <a:blip r:embed="rId2"/>
                <a:stretch>
                  <a:fillRect l="-1359" t="-69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90BEF2C-AEB3-0C89-F2D5-7159A12E3CB1}"/>
                  </a:ext>
                </a:extLst>
              </p:cNvPr>
              <p:cNvSpPr txBox="1"/>
              <p:nvPr/>
            </p:nvSpPr>
            <p:spPr>
              <a:xfrm>
                <a:off x="6475896" y="187768"/>
                <a:ext cx="4659464" cy="3547638"/>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9. </a:t>
                </a:r>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1"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𝟖𝟓</m:t>
                      </m:r>
                      <m:r>
                        <a:rPr lang="en-GB" sz="2000" b="1" i="1"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m:t>
                          </m:r>
                          <m:r>
                            <a:rPr lang="en-GB" sz="2000" b="1" i="1" smtClean="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i="0" dirty="0">
                  <a:solidFill>
                    <a:schemeClr val="accent1"/>
                  </a:solidFill>
                  <a:latin typeface="Cambria Math" panose="02040503050406030204" pitchFamily="18" charset="0"/>
                </a:endParaRP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𝟏𝟕</m:t>
                      </m:r>
                      <m:r>
                        <a:rPr lang="en-GB" sz="2000" b="1">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𝟔𝟎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𝐌𝐚𝐬𝐬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F90BEF2C-AEB3-0C89-F2D5-7159A12E3CB1}"/>
                  </a:ext>
                </a:extLst>
              </p:cNvPr>
              <p:cNvSpPr txBox="1">
                <a:spLocks noRot="1" noChangeAspect="1" noMove="1" noResize="1" noEditPoints="1" noAdjustHandles="1" noChangeArrowheads="1" noChangeShapeType="1" noTextEdit="1"/>
              </p:cNvSpPr>
              <p:nvPr/>
            </p:nvSpPr>
            <p:spPr>
              <a:xfrm>
                <a:off x="6475896" y="187768"/>
                <a:ext cx="4659464" cy="3547638"/>
              </a:xfrm>
              <a:prstGeom prst="rect">
                <a:avLst/>
              </a:prstGeom>
              <a:blipFill>
                <a:blip r:embed="rId3"/>
                <a:stretch>
                  <a:fillRect l="-1359" t="-712" b="-1423"/>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400169D1-9822-1909-730D-5FE72AB9784F}"/>
              </a:ext>
            </a:extLst>
          </p:cNvPr>
          <p:cNvSpPr txBox="1"/>
          <p:nvPr/>
        </p:nvSpPr>
        <p:spPr>
          <a:xfrm>
            <a:off x="4728376" y="3886008"/>
            <a:ext cx="6610184" cy="132343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10a. Adding more solute so there is a greater mass of solute per unit volume, or removing some solvent (by evaporation or distillation) so the same mass of solute is present in a smaller given volume.</a:t>
            </a:r>
            <a:endParaRPr lang="en-GB" sz="2000" b="1" dirty="0">
              <a:solidFill>
                <a:schemeClr val="accent1"/>
              </a:solidFill>
              <a:latin typeface="Cambria Math" panose="02040503050406030204" pitchFamily="18" charset="0"/>
            </a:endParaRPr>
          </a:p>
        </p:txBody>
      </p:sp>
      <p:sp>
        <p:nvSpPr>
          <p:cNvPr id="8" name="TextBox 7">
            <a:extLst>
              <a:ext uri="{FF2B5EF4-FFF2-40B4-BE49-F238E27FC236}">
                <a16:creationId xmlns:a16="http://schemas.microsoft.com/office/drawing/2014/main" id="{58F4BC91-8261-5DAD-4433-BADD12DCDEB9}"/>
              </a:ext>
            </a:extLst>
          </p:cNvPr>
          <p:cNvSpPr txBox="1"/>
          <p:nvPr/>
        </p:nvSpPr>
        <p:spPr>
          <a:xfrm>
            <a:off x="4758856" y="5359208"/>
            <a:ext cx="6782904" cy="132343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10b. Adding more solvent so there is a small mass of solute per unit volume, or removing some solute (by distillation, so solvent is collected separately) so a smaller mass of solute is present in the given volume.</a:t>
            </a:r>
            <a:endParaRPr lang="en-GB" sz="2000" b="1" dirty="0">
              <a:solidFill>
                <a:schemeClr val="accent1"/>
              </a:solidFill>
              <a:latin typeface="Cambria Math" panose="02040503050406030204" pitchFamily="18" charset="0"/>
            </a:endParaRPr>
          </a:p>
        </p:txBody>
      </p:sp>
      <p:cxnSp>
        <p:nvCxnSpPr>
          <p:cNvPr id="9" name="Straight Connector 8">
            <a:extLst>
              <a:ext uri="{FF2B5EF4-FFF2-40B4-BE49-F238E27FC236}">
                <a16:creationId xmlns:a16="http://schemas.microsoft.com/office/drawing/2014/main" id="{D11A38AE-3C40-A0AD-3D8F-015844F6E3D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751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72AEC-B722-3ED1-5292-8B2C7A99A2CE}"/>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EBCF329-1FAF-B6F4-E204-BE4F7C577B1E}"/>
                  </a:ext>
                </a:extLst>
              </p:cNvPr>
              <p:cNvSpPr txBox="1"/>
              <p:nvPr/>
            </p:nvSpPr>
            <p:spPr>
              <a:xfrm>
                <a:off x="471336" y="868488"/>
                <a:ext cx="5766904" cy="552010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11a. 140 mg/dm</a:t>
                </a:r>
                <a:r>
                  <a:rPr lang="en-GB" sz="2000" b="1" baseline="30000" dirty="0">
                    <a:solidFill>
                      <a:schemeClr val="accent1"/>
                    </a:solidFill>
                    <a:latin typeface="Century Gothic" panose="020B0502020202020204" pitchFamily="34" charset="0"/>
                  </a:rPr>
                  <a:t>3</a:t>
                </a:r>
                <a:r>
                  <a:rPr lang="en-GB" sz="2000" b="1" dirty="0">
                    <a:solidFill>
                      <a:schemeClr val="accent1"/>
                    </a:solidFill>
                    <a:latin typeface="Century Gothic" panose="020B0502020202020204" pitchFamily="34" charset="0"/>
                  </a:rPr>
                  <a:t> = 0.14 g/dm</a:t>
                </a:r>
                <a:r>
                  <a:rPr lang="en-GB" sz="2000" b="1" baseline="30000" dirty="0">
                    <a:solidFill>
                      <a:schemeClr val="accent1"/>
                    </a:solidFill>
                    <a:latin typeface="Century Gothic" panose="020B0502020202020204" pitchFamily="34" charset="0"/>
                  </a:rPr>
                  <a:t>3</a:t>
                </a:r>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ambria Math" panose="02040503050406030204" pitchFamily="18" charset="0"/>
                </a:endParaRPr>
              </a:p>
              <a:p>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𝟏𝟒</m:t>
                          </m:r>
                        </m:num>
                        <m:den>
                          <m:r>
                            <a:rPr lang="en-GB" sz="2000" b="1" i="0" smtClean="0">
                              <a:solidFill>
                                <a:schemeClr val="accent1"/>
                              </a:solidFill>
                              <a:latin typeface="Cambria Math" panose="02040503050406030204" pitchFamily="18" charset="0"/>
                            </a:rPr>
                            <m:t>𝟏𝟖𝟎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𝟕𝟖</m:t>
                      </m:r>
                      <m:r>
                        <a:rPr lang="en-GB" sz="2000" b="1" i="0" smtClean="0">
                          <a:solidFill>
                            <a:schemeClr val="accent1"/>
                          </a:solidFill>
                          <a:latin typeface="Cambria Math" panose="02040503050406030204" pitchFamily="18" charset="0"/>
                        </a:rPr>
                        <m:t> ×</m:t>
                      </m:r>
                      <m:sSup>
                        <m:sSupPr>
                          <m:ctrlPr>
                            <a:rPr lang="en-GB" sz="2000" b="1" i="1" smtClean="0">
                              <a:solidFill>
                                <a:schemeClr val="accent1"/>
                              </a:solidFill>
                              <a:latin typeface="Cambria Math" panose="02040503050406030204" pitchFamily="18" charset="0"/>
                            </a:rPr>
                          </m:ctrlPr>
                        </m:sSupPr>
                        <m:e>
                          <m:r>
                            <a:rPr lang="en-GB" sz="2000" b="1" i="0" smtClean="0">
                              <a:solidFill>
                                <a:schemeClr val="accent1"/>
                              </a:solidFill>
                              <a:latin typeface="Cambria Math" panose="02040503050406030204" pitchFamily="18" charset="0"/>
                            </a:rPr>
                            <m:t>𝟏𝟎</m:t>
                          </m:r>
                        </m:e>
                        <m:sup>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sup>
                      </m:sSup>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𝐯𝐨𝐥𝐮𝐦𝐞</m:t>
                          </m:r>
                        </m:den>
                      </m:f>
                    </m:oMath>
                  </m:oMathPara>
                </a14:m>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𝟕</m:t>
                          </m:r>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𝟕𝟖</m:t>
                          </m:r>
                          <m:r>
                            <a:rPr lang="en-GB" sz="2000" b="1" i="0">
                              <a:solidFill>
                                <a:schemeClr val="accent1"/>
                              </a:solidFill>
                              <a:latin typeface="Cambria Math" panose="02040503050406030204" pitchFamily="18" charset="0"/>
                            </a:rPr>
                            <m:t> ×</m:t>
                          </m:r>
                          <m:sSup>
                            <m:sSupPr>
                              <m:ctrlPr>
                                <a:rPr lang="en-GB" sz="2000" b="1" i="1">
                                  <a:solidFill>
                                    <a:schemeClr val="accent1"/>
                                  </a:solidFill>
                                  <a:latin typeface="Cambria Math" panose="02040503050406030204" pitchFamily="18" charset="0"/>
                                </a:rPr>
                              </m:ctrlPr>
                            </m:sSupPr>
                            <m:e>
                              <m:r>
                                <a:rPr lang="en-GB" sz="2000" b="1" i="0">
                                  <a:solidFill>
                                    <a:schemeClr val="accent1"/>
                                  </a:solidFill>
                                  <a:latin typeface="Cambria Math" panose="02040503050406030204" pitchFamily="18" charset="0"/>
                                </a:rPr>
                                <m:t>𝟏𝟎</m:t>
                              </m:r>
                            </m:e>
                            <m:sup>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𝟒</m:t>
                              </m:r>
                            </m:sup>
                          </m:sSup>
                        </m:num>
                        <m:den>
                          <m:r>
                            <a:rPr lang="en-GB" sz="2000" b="1" i="0">
                              <a:solidFill>
                                <a:schemeClr val="accent1"/>
                              </a:solidFill>
                              <a:latin typeface="Cambria Math" panose="02040503050406030204" pitchFamily="18" charset="0"/>
                            </a:rPr>
                            <m:t>𝟏</m:t>
                          </m:r>
                          <m:r>
                            <a:rPr lang="en-GB" sz="2000" b="1" i="0">
                              <a:solidFill>
                                <a:schemeClr val="accent1"/>
                              </a:solidFill>
                              <a:latin typeface="Cambria Math" panose="02040503050406030204" pitchFamily="18" charset="0"/>
                            </a:rPr>
                            <m:t> </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𝟕</m:t>
                      </m:r>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𝟕𝟖</m:t>
                      </m:r>
                      <m:r>
                        <a:rPr lang="en-GB" sz="2000" b="1" i="0">
                          <a:solidFill>
                            <a:schemeClr val="accent1"/>
                          </a:solidFill>
                          <a:latin typeface="Cambria Math" panose="02040503050406030204" pitchFamily="18" charset="0"/>
                        </a:rPr>
                        <m:t> ×</m:t>
                      </m:r>
                      <m:sSup>
                        <m:sSupPr>
                          <m:ctrlPr>
                            <a:rPr lang="en-GB" sz="2000" b="1" i="1" smtClean="0">
                              <a:solidFill>
                                <a:schemeClr val="accent1"/>
                              </a:solidFill>
                              <a:latin typeface="Cambria Math" panose="02040503050406030204" pitchFamily="18" charset="0"/>
                            </a:rPr>
                          </m:ctrlPr>
                        </m:sSupPr>
                        <m:e>
                          <m:r>
                            <a:rPr lang="en-GB" sz="2000" b="1" i="0">
                              <a:solidFill>
                                <a:schemeClr val="accent1"/>
                              </a:solidFill>
                              <a:latin typeface="Cambria Math" panose="02040503050406030204" pitchFamily="18" charset="0"/>
                            </a:rPr>
                            <m:t>𝟏𝟎</m:t>
                          </m:r>
                        </m:e>
                        <m:sup>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𝟒</m:t>
                          </m:r>
                        </m:sup>
                      </m:sSup>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 0.78 mmol/dm</a:t>
                </a:r>
                <a:r>
                  <a:rPr lang="en-GB" sz="2000" b="1" baseline="30000" dirty="0">
                    <a:solidFill>
                      <a:schemeClr val="accent1"/>
                    </a:solidFill>
                    <a:latin typeface="Century Gothic" panose="020B0502020202020204" pitchFamily="34" charset="0"/>
                  </a:rPr>
                  <a:t>3</a:t>
                </a:r>
              </a:p>
            </p:txBody>
          </p:sp>
        </mc:Choice>
        <mc:Fallback xmlns="">
          <p:sp>
            <p:nvSpPr>
              <p:cNvPr id="3" name="TextBox 2">
                <a:extLst>
                  <a:ext uri="{FF2B5EF4-FFF2-40B4-BE49-F238E27FC236}">
                    <a16:creationId xmlns:a16="http://schemas.microsoft.com/office/drawing/2014/main" id="{EEBCF329-1FAF-B6F4-E204-BE4F7C577B1E}"/>
                  </a:ext>
                </a:extLst>
              </p:cNvPr>
              <p:cNvSpPr txBox="1">
                <a:spLocks noRot="1" noChangeAspect="1" noMove="1" noResize="1" noEditPoints="1" noAdjustHandles="1" noChangeArrowheads="1" noChangeShapeType="1" noTextEdit="1"/>
              </p:cNvSpPr>
              <p:nvPr/>
            </p:nvSpPr>
            <p:spPr>
              <a:xfrm>
                <a:off x="471336" y="868488"/>
                <a:ext cx="5766904" cy="5520101"/>
              </a:xfrm>
              <a:prstGeom prst="rect">
                <a:avLst/>
              </a:prstGeom>
              <a:blipFill>
                <a:blip r:embed="rId2"/>
                <a:stretch>
                  <a:fillRect l="-877" t="-688" b="-1147"/>
                </a:stretch>
              </a:blipFill>
            </p:spPr>
            <p:txBody>
              <a:bodyPr/>
              <a:lstStyle/>
              <a:p>
                <a:r>
                  <a:rPr lang="en-GB">
                    <a:noFill/>
                  </a:rPr>
                  <a:t> </a:t>
                </a:r>
              </a:p>
            </p:txBody>
          </p:sp>
        </mc:Fallback>
      </mc:AlternateContent>
      <p:cxnSp>
        <p:nvCxnSpPr>
          <p:cNvPr id="8" name="Straight Connector 7">
            <a:extLst>
              <a:ext uri="{FF2B5EF4-FFF2-40B4-BE49-F238E27FC236}">
                <a16:creationId xmlns:a16="http://schemas.microsoft.com/office/drawing/2014/main" id="{78D6C3CD-A93B-7C01-3F99-26811545D9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85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A4F-4947-5620-ABDE-927A50AB4E6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3F2AC990-45E4-F055-715B-1C21BA5D08D6}"/>
              </a:ext>
            </a:extLst>
          </p:cNvPr>
          <p:cNvSpPr txBox="1"/>
          <p:nvPr/>
        </p:nvSpPr>
        <p:spPr>
          <a:xfrm>
            <a:off x="359576" y="751840"/>
            <a:ext cx="7077544" cy="163121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11b. </a:t>
            </a:r>
          </a:p>
          <a:p>
            <a:r>
              <a:rPr lang="en-GB" sz="2000" b="1" dirty="0">
                <a:solidFill>
                  <a:schemeClr val="accent1"/>
                </a:solidFill>
                <a:latin typeface="Century Gothic" panose="020B0502020202020204" pitchFamily="34" charset="0"/>
              </a:rPr>
              <a:t>Red blood cells: carry oxygen</a:t>
            </a:r>
          </a:p>
          <a:p>
            <a:r>
              <a:rPr lang="en-GB" sz="2000" b="1" dirty="0">
                <a:solidFill>
                  <a:schemeClr val="accent1"/>
                </a:solidFill>
                <a:latin typeface="Century Gothic" panose="020B0502020202020204" pitchFamily="34" charset="0"/>
              </a:rPr>
              <a:t>White blood cells: protect against infection</a:t>
            </a:r>
          </a:p>
          <a:p>
            <a:r>
              <a:rPr lang="en-GB" sz="2000" b="1" dirty="0">
                <a:solidFill>
                  <a:schemeClr val="accent1"/>
                </a:solidFill>
                <a:latin typeface="Century Gothic" panose="020B0502020202020204" pitchFamily="34" charset="0"/>
              </a:rPr>
              <a:t>Platelets: help blood to clot</a:t>
            </a:r>
          </a:p>
          <a:p>
            <a:r>
              <a:rPr lang="en-GB" sz="2000" b="1" dirty="0">
                <a:solidFill>
                  <a:schemeClr val="accent1"/>
                </a:solidFill>
                <a:latin typeface="Century Gothic" panose="020B0502020202020204" pitchFamily="34" charset="0"/>
              </a:rPr>
              <a:t>Plasma: carries components and dissolved substances</a:t>
            </a:r>
            <a:endParaRPr lang="en-GB" sz="2000" b="1" dirty="0">
              <a:solidFill>
                <a:schemeClr val="accent1"/>
              </a:solidFill>
              <a:latin typeface="Cambria Math" panose="02040503050406030204" pitchFamily="18" charset="0"/>
            </a:endParaRPr>
          </a:p>
        </p:txBody>
      </p:sp>
      <p:sp>
        <p:nvSpPr>
          <p:cNvPr id="4" name="TextBox 3">
            <a:extLst>
              <a:ext uri="{FF2B5EF4-FFF2-40B4-BE49-F238E27FC236}">
                <a16:creationId xmlns:a16="http://schemas.microsoft.com/office/drawing/2014/main" id="{D6E4E215-0796-9D77-040A-F5D95D0F3EE3}"/>
              </a:ext>
            </a:extLst>
          </p:cNvPr>
          <p:cNvSpPr txBox="1"/>
          <p:nvPr/>
        </p:nvSpPr>
        <p:spPr>
          <a:xfrm>
            <a:off x="298616" y="2382328"/>
            <a:ext cx="11161864" cy="70788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11c. Glucose is a reactant for respiration, without which cells would not be able to release energy.</a:t>
            </a:r>
            <a:endParaRPr lang="en-GB" sz="2000" b="1" dirty="0">
              <a:solidFill>
                <a:schemeClr val="accent1"/>
              </a:solidFill>
              <a:latin typeface="Cambria Math" panose="02040503050406030204" pitchFamily="18" charset="0"/>
            </a:endParaRPr>
          </a:p>
        </p:txBody>
      </p:sp>
      <p:sp>
        <p:nvSpPr>
          <p:cNvPr id="5" name="TextBox 4">
            <a:extLst>
              <a:ext uri="{FF2B5EF4-FFF2-40B4-BE49-F238E27FC236}">
                <a16:creationId xmlns:a16="http://schemas.microsoft.com/office/drawing/2014/main" id="{3F887F3B-F3B9-B209-5DB9-C2A109715BEF}"/>
              </a:ext>
            </a:extLst>
          </p:cNvPr>
          <p:cNvSpPr txBox="1"/>
          <p:nvPr/>
        </p:nvSpPr>
        <p:spPr>
          <a:xfrm>
            <a:off x="278296" y="3195128"/>
            <a:ext cx="6610184"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11d. Glucose + oxygen </a:t>
            </a:r>
            <a:r>
              <a:rPr lang="en-GB" sz="2000" b="1" dirty="0">
                <a:solidFill>
                  <a:schemeClr val="accent1"/>
                </a:solidFill>
                <a:latin typeface="Century Gothic" panose="020B0502020202020204" pitchFamily="34" charset="0"/>
                <a:sym typeface="Wingdings" pitchFamily="2" charset="2"/>
              </a:rPr>
              <a:t> carbon dioxide + water</a:t>
            </a:r>
            <a:endParaRPr lang="en-GB" sz="2000" b="1" dirty="0">
              <a:solidFill>
                <a:schemeClr val="accent1"/>
              </a:solidFill>
              <a:latin typeface="Cambria Math" panose="02040503050406030204" pitchFamily="18" charset="0"/>
            </a:endParaRPr>
          </a:p>
        </p:txBody>
      </p:sp>
      <p:sp>
        <p:nvSpPr>
          <p:cNvPr id="6" name="TextBox 5">
            <a:extLst>
              <a:ext uri="{FF2B5EF4-FFF2-40B4-BE49-F238E27FC236}">
                <a16:creationId xmlns:a16="http://schemas.microsoft.com/office/drawing/2014/main" id="{A72A3C20-3EBC-75A4-B914-5CC1CFBEB22A}"/>
              </a:ext>
            </a:extLst>
          </p:cNvPr>
          <p:cNvSpPr txBox="1"/>
          <p:nvPr/>
        </p:nvSpPr>
        <p:spPr>
          <a:xfrm>
            <a:off x="345440" y="3723448"/>
            <a:ext cx="11297920" cy="224676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11e. </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Aerobic respiration is in the presence of oxygen but anaerobic respiration is in the absence of oxygen. </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Aerobic respiration releases much more energy than anaerobic respiration. </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Both use glucose as a reactant, but anaerobic respiration also uses oxygen. </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Aerobic respiration produces carbon dioxide and water but anaerobic respiration produces lactic acid in animals and carbon dioxide and ethanol in plants and yeast. </a:t>
            </a:r>
            <a:endParaRPr lang="en-GB" sz="2000" b="1" dirty="0">
              <a:solidFill>
                <a:schemeClr val="accent1"/>
              </a:solidFill>
              <a:latin typeface="Cambria Math" panose="02040503050406030204" pitchFamily="18" charset="0"/>
            </a:endParaRPr>
          </a:p>
        </p:txBody>
      </p:sp>
      <p:cxnSp>
        <p:nvCxnSpPr>
          <p:cNvPr id="7" name="Straight Connector 6">
            <a:extLst>
              <a:ext uri="{FF2B5EF4-FFF2-40B4-BE49-F238E27FC236}">
                <a16:creationId xmlns:a16="http://schemas.microsoft.com/office/drawing/2014/main" id="{3E4A48FB-3BA7-EF0D-0F1F-47985339335A}"/>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61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73F5-375A-07FD-0C3F-474AD6FBA0D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7EE2FCB-6D2B-8EC7-B52A-C7D984CD3B8D}"/>
              </a:ext>
            </a:extLst>
          </p:cNvPr>
          <p:cNvSpPr txBox="1"/>
          <p:nvPr/>
        </p:nvSpPr>
        <p:spPr>
          <a:xfrm>
            <a:off x="426720" y="858328"/>
            <a:ext cx="11297920" cy="255454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11f. </a:t>
            </a:r>
          </a:p>
          <a:p>
            <a:r>
              <a:rPr lang="en-GB" sz="2000" b="1" dirty="0">
                <a:solidFill>
                  <a:schemeClr val="accent1"/>
                </a:solidFill>
                <a:latin typeface="Century Gothic" panose="020B0502020202020204" pitchFamily="34" charset="0"/>
              </a:rPr>
              <a:t>During exercise:</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Pulse/heart rate increases: so that blood is pumped around the body faster, delivering oxygen and glucose to cells for a greater rate of respiration</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Breathing rate and volume increase: so that more oxygen is taken into the body, for a greater rate of respiration</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When cells cannot get enough oxygen, they begin to respire anaerobically, which produces lactic acid and leads to muscle fatigue </a:t>
            </a:r>
            <a:endParaRPr lang="en-GB" sz="2000" b="1" dirty="0">
              <a:solidFill>
                <a:schemeClr val="accent1"/>
              </a:solidFill>
              <a:latin typeface="Cambria Math" panose="02040503050406030204" pitchFamily="18" charset="0"/>
            </a:endParaRPr>
          </a:p>
        </p:txBody>
      </p:sp>
      <p:cxnSp>
        <p:nvCxnSpPr>
          <p:cNvPr id="4" name="Straight Connector 3">
            <a:extLst>
              <a:ext uri="{FF2B5EF4-FFF2-40B4-BE49-F238E27FC236}">
                <a16:creationId xmlns:a16="http://schemas.microsoft.com/office/drawing/2014/main" id="{899A0B98-EAE5-B395-B2D7-76B3EC4CB95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4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2657"/>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Calculate the concentration of a 750 cm</a:t>
            </a:r>
            <a:r>
              <a:rPr lang="en-GB" sz="2400" baseline="30000" dirty="0">
                <a:latin typeface="Century Gothic" panose="020B0502020202020204" pitchFamily="34" charset="0"/>
              </a:rPr>
              <a:t>3</a:t>
            </a:r>
            <a:r>
              <a:rPr lang="en-GB" sz="2400" dirty="0">
                <a:latin typeface="Century Gothic" panose="020B0502020202020204" pitchFamily="34" charset="0"/>
              </a:rPr>
              <a:t> solution that contains 1.5 mol of solute.</a:t>
            </a:r>
          </a:p>
          <a:p>
            <a:pPr marL="914400" lvl="1" indent="-457200">
              <a:buFont typeface="Wingdings" pitchFamily="2" charset="2"/>
              <a:buChar char="q"/>
            </a:pPr>
            <a:r>
              <a:rPr lang="en-GB" sz="2400" dirty="0">
                <a:latin typeface="Century Gothic" panose="020B0502020202020204" pitchFamily="34" charset="0"/>
              </a:rPr>
              <a:t>A. 1.5 mol/dm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B. 0.02 g/dm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C. 2 mol/dm</a:t>
            </a:r>
            <a:r>
              <a:rPr lang="en-GB" sz="2400" baseline="30000" dirty="0">
                <a:latin typeface="Century Gothic" panose="020B0502020202020204" pitchFamily="34" charset="0"/>
              </a:rPr>
              <a:t>3</a:t>
            </a: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1081904"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Calculate the number of moles in 2 dm</a:t>
            </a:r>
            <a:r>
              <a:rPr lang="en-GB" sz="2400" baseline="30000" dirty="0">
                <a:latin typeface="Century Gothic" panose="020B0502020202020204" pitchFamily="34" charset="0"/>
              </a:rPr>
              <a:t>3</a:t>
            </a:r>
            <a:r>
              <a:rPr lang="en-GB" sz="2400" dirty="0">
                <a:latin typeface="Century Gothic" panose="020B0502020202020204" pitchFamily="34" charset="0"/>
              </a:rPr>
              <a:t> of 0.5 mol/dm</a:t>
            </a:r>
            <a:r>
              <a:rPr lang="en-GB" sz="2400" baseline="30000" dirty="0">
                <a:latin typeface="Century Gothic" panose="020B0502020202020204" pitchFamily="34" charset="0"/>
              </a:rPr>
              <a:t>3</a:t>
            </a:r>
            <a:r>
              <a:rPr lang="en-GB" sz="2400" dirty="0">
                <a:latin typeface="Century Gothic" panose="020B0502020202020204" pitchFamily="34" charset="0"/>
              </a:rPr>
              <a:t> solution.</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4 mol</a:t>
            </a:r>
          </a:p>
          <a:p>
            <a:pPr marL="914400" lvl="1" indent="-457200">
              <a:buFont typeface="Wingdings" pitchFamily="2" charset="2"/>
              <a:buChar char="q"/>
            </a:pPr>
            <a:r>
              <a:rPr lang="en-GB" sz="2400" dirty="0">
                <a:latin typeface="Century Gothic" panose="020B0502020202020204" pitchFamily="34" charset="0"/>
              </a:rPr>
              <a:t>B. 1 mol</a:t>
            </a:r>
          </a:p>
          <a:p>
            <a:pPr marL="914400" lvl="1" indent="-457200">
              <a:buFont typeface="Wingdings" pitchFamily="2" charset="2"/>
              <a:buChar char="q"/>
            </a:pPr>
            <a:r>
              <a:rPr lang="en-GB" sz="2400" dirty="0">
                <a:latin typeface="Century Gothic" panose="020B0502020202020204" pitchFamily="34" charset="0"/>
              </a:rPr>
              <a:t>C. 0.25 mol</a:t>
            </a:r>
          </a:p>
        </p:txBody>
      </p:sp>
      <p:sp>
        <p:nvSpPr>
          <p:cNvPr id="5" name="TextBox 4">
            <a:extLst>
              <a:ext uri="{FF2B5EF4-FFF2-40B4-BE49-F238E27FC236}">
                <a16:creationId xmlns:a16="http://schemas.microsoft.com/office/drawing/2014/main" id="{FA56AB9A-831D-8048-BB27-E49EAE012180}"/>
              </a:ext>
            </a:extLst>
          </p:cNvPr>
          <p:cNvSpPr txBox="1"/>
          <p:nvPr/>
        </p:nvSpPr>
        <p:spPr>
          <a:xfrm>
            <a:off x="543840" y="4625094"/>
            <a:ext cx="1083385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80 g of sodium hydroxide (M</a:t>
            </a:r>
            <a:r>
              <a:rPr lang="en-GB" sz="2400" baseline="-25000" dirty="0">
                <a:latin typeface="Century Gothic" panose="020B0502020202020204" pitchFamily="34" charset="0"/>
              </a:rPr>
              <a:t>r </a:t>
            </a:r>
            <a:r>
              <a:rPr lang="en-GB" sz="2400" dirty="0">
                <a:latin typeface="Century Gothic" panose="020B0502020202020204" pitchFamily="34" charset="0"/>
              </a:rPr>
              <a:t>= 40) is dissolved in solution. How many moles of solute are in the solution?</a:t>
            </a:r>
          </a:p>
          <a:p>
            <a:pPr marL="914400" lvl="1" indent="-457200">
              <a:buFont typeface="Wingdings" pitchFamily="2" charset="2"/>
              <a:buChar char="q"/>
            </a:pPr>
            <a:r>
              <a:rPr lang="en-GB" sz="2400" dirty="0">
                <a:latin typeface="Century Gothic" panose="020B0502020202020204" pitchFamily="34" charset="0"/>
              </a:rPr>
              <a:t>A. 2 mol</a:t>
            </a:r>
          </a:p>
          <a:p>
            <a:pPr marL="914400" lvl="1" indent="-457200">
              <a:buFont typeface="Wingdings" pitchFamily="2" charset="2"/>
              <a:buChar char="q"/>
            </a:pPr>
            <a:r>
              <a:rPr lang="en-GB" sz="2400" dirty="0">
                <a:latin typeface="Century Gothic" panose="020B0502020202020204" pitchFamily="34" charset="0"/>
              </a:rPr>
              <a:t>B. 0.5 mol</a:t>
            </a:r>
          </a:p>
          <a:p>
            <a:pPr marL="914400" lvl="1" indent="-457200">
              <a:buFont typeface="Wingdings" pitchFamily="2" charset="2"/>
              <a:buChar char="q"/>
            </a:pPr>
            <a:r>
              <a:rPr lang="en-GB" sz="2400" dirty="0">
                <a:latin typeface="Century Gothic" panose="020B0502020202020204" pitchFamily="34" charset="0"/>
              </a:rPr>
              <a:t>C. 3200 mol</a:t>
            </a:r>
          </a:p>
        </p:txBody>
      </p:sp>
      <p:sp>
        <p:nvSpPr>
          <p:cNvPr id="6" name="TextBox 5">
            <a:extLst>
              <a:ext uri="{FF2B5EF4-FFF2-40B4-BE49-F238E27FC236}">
                <a16:creationId xmlns:a16="http://schemas.microsoft.com/office/drawing/2014/main" id="{414A8B36-6BDF-BE4B-8892-9B947E7C3878}"/>
              </a:ext>
            </a:extLst>
          </p:cNvPr>
          <p:cNvSpPr txBox="1"/>
          <p:nvPr/>
        </p:nvSpPr>
        <p:spPr>
          <a:xfrm>
            <a:off x="940093" y="2079650"/>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77756" y="331898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6733" y="5156768"/>
            <a:ext cx="523091" cy="646331"/>
          </a:xfrm>
          <a:prstGeom prst="rect">
            <a:avLst/>
          </a:prstGeom>
          <a:noFill/>
        </p:spPr>
        <p:txBody>
          <a:bodyPr wrap="square" rtlCol="0">
            <a:spAutoFit/>
          </a:bodyPr>
          <a:lstStyle/>
          <a:p>
            <a:r>
              <a:rPr lang="en-GB" sz="3600" b="1" dirty="0">
                <a:solidFill>
                  <a:srgbClr val="0070C0"/>
                </a:solidFill>
              </a:rPr>
              <a:t>✓</a:t>
            </a:r>
          </a:p>
        </p:txBody>
      </p:sp>
      <p:cxnSp>
        <p:nvCxnSpPr>
          <p:cNvPr id="11" name="Straight Connector 10">
            <a:extLst>
              <a:ext uri="{FF2B5EF4-FFF2-40B4-BE49-F238E27FC236}">
                <a16:creationId xmlns:a16="http://schemas.microsoft.com/office/drawing/2014/main" id="{1B767C6D-CD5A-249F-EC71-5236ED27E51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0550102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a:t>
            </a:r>
            <a:r>
              <a:rPr lang="en-GB" sz="2400" b="1" i="0" u="sng" strike="noStrike" cap="none" dirty="0">
                <a:solidFill>
                  <a:schemeClr val="dk1"/>
                </a:solidFill>
                <a:latin typeface="Century Gothic"/>
                <a:ea typeface="Century Gothic"/>
                <a:cs typeface="Century Gothic"/>
                <a:sym typeface="Century Gothic"/>
              </a:rPr>
              <a:t>: Calculating Concentration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concentration.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a unit used to measure concentration.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concentration of 500 cm3 of solution that has 20 g of solute dissolved in it.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Avogadro’s number.</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equation that links number of moles, mass and relative formula mass.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
        <p:nvSpPr>
          <p:cNvPr id="12" name="TextBox 11">
            <a:extLst>
              <a:ext uri="{FF2B5EF4-FFF2-40B4-BE49-F238E27FC236}">
                <a16:creationId xmlns:a16="http://schemas.microsoft.com/office/drawing/2014/main" id="{3C802F7E-3BDC-29DF-FAF3-F9A1F08B6D0E}"/>
              </a:ext>
            </a:extLst>
          </p:cNvPr>
          <p:cNvSpPr txBox="1"/>
          <p:nvPr/>
        </p:nvSpPr>
        <p:spPr>
          <a:xfrm>
            <a:off x="410679" y="5104499"/>
            <a:ext cx="8521050" cy="120032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unit for amount of substance.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mass of 1 mole of carbon.</a:t>
            </a:r>
            <a:endParaRPr lang="en-US" sz="2400" baseline="300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number of moles in 48 g of carbon.</a:t>
            </a:r>
            <a:endParaRPr lang="en-US" sz="2400" baseline="300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9243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Calculating Concentration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Concentration can be measured in terms of grams of solute per unit volume, or in moles per unit volume (usually mol/dm</a:t>
            </a:r>
            <a:r>
              <a:rPr lang="en-GB" sz="2000" i="0" u="none" strike="noStrike" cap="none" baseline="30000" dirty="0">
                <a:solidFill>
                  <a:schemeClr val="dk1"/>
                </a:solidFill>
                <a:latin typeface="Century Gothic"/>
                <a:ea typeface="Century Gothic"/>
                <a:cs typeface="Century Gothic"/>
                <a:sym typeface="Century Gothic"/>
              </a:rPr>
              <a:t>3</a:t>
            </a:r>
            <a:r>
              <a:rPr lang="en-GB" sz="2000" i="0" u="none" strike="noStrike" cap="none" dirty="0">
                <a:solidFill>
                  <a:schemeClr val="dk1"/>
                </a:solidFill>
                <a:latin typeface="Century Gothic"/>
                <a:ea typeface="Century Gothic"/>
                <a:cs typeface="Century Gothic"/>
                <a:sym typeface="Century Gothic"/>
              </a:rPr>
              <a:t>). We know that concentration = mass/volume, and number of moles = mass/relative formula mass. We can always calculate relative formula mass using the relative atomic masses from the periodic table. This means that we can use these two equations together to work between concentration, volume, mass and number of moles. For example, we want to calculate the mass of sodium hydroxide dissolved in 500 cm</a:t>
            </a:r>
            <a:r>
              <a:rPr lang="en-GB" sz="2000" i="0" u="none" strike="noStrike" cap="none" baseline="30000" dirty="0">
                <a:solidFill>
                  <a:schemeClr val="dk1"/>
                </a:solidFill>
                <a:latin typeface="Century Gothic"/>
                <a:ea typeface="Century Gothic"/>
                <a:cs typeface="Century Gothic"/>
                <a:sym typeface="Century Gothic"/>
              </a:rPr>
              <a:t>3</a:t>
            </a:r>
            <a:r>
              <a:rPr lang="en-GB" sz="2000" i="0" u="none" strike="noStrike" cap="none" dirty="0">
                <a:solidFill>
                  <a:schemeClr val="dk1"/>
                </a:solidFill>
                <a:latin typeface="Century Gothic"/>
                <a:ea typeface="Century Gothic"/>
                <a:cs typeface="Century Gothic"/>
                <a:sym typeface="Century Gothic"/>
              </a:rPr>
              <a:t> of 12 mol/dm</a:t>
            </a:r>
            <a:r>
              <a:rPr lang="en-GB" sz="2000" i="0" u="none" strike="noStrike" cap="none" baseline="30000" dirty="0">
                <a:solidFill>
                  <a:schemeClr val="dk1"/>
                </a:solidFill>
                <a:latin typeface="Century Gothic"/>
                <a:ea typeface="Century Gothic"/>
                <a:cs typeface="Century Gothic"/>
                <a:sym typeface="Century Gothic"/>
              </a:rPr>
              <a:t>3</a:t>
            </a:r>
            <a:r>
              <a:rPr lang="en-GB" sz="2000" i="0" u="none" strike="noStrike" cap="none" dirty="0">
                <a:solidFill>
                  <a:schemeClr val="dk1"/>
                </a:solidFill>
                <a:latin typeface="Century Gothic"/>
                <a:ea typeface="Century Gothic"/>
                <a:cs typeface="Century Gothic"/>
                <a:sym typeface="Century Gothic"/>
              </a:rPr>
              <a:t> solution, so we can first calculate the amount of substance (number of moles) that would be present in this volume, then use the relative formula mass of sodium hydroxide to determine the mass of this number of moles. </a:t>
            </a:r>
            <a:endParaRPr lang="en-GB" sz="20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417783" y="4729766"/>
            <a:ext cx="10424387" cy="132343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equation that links concentration, mass and volume.</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State the equation that links number of moles, mass and relative formula mass.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how to calculate the relative formula mass of a compound.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State the two different units that can be used for concentration. </a:t>
            </a:r>
            <a:endParaRPr lang="en-GB" sz="2000" dirty="0"/>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960997" cy="430800"/>
          </a:xfrm>
        </p:spPr>
        <p:txBody>
          <a:bodyPr/>
          <a:lstStyle/>
          <a:p>
            <a:r>
              <a:rPr lang="en-US" dirty="0">
                <a:latin typeface="Century Gothic" panose="020B0502020202020204" pitchFamily="34" charset="0"/>
              </a:rPr>
              <a:t>Taking it Further: Calculating Concentration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15/11/2023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1070064" cy="236988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Calculate concentration in mol/dm</a:t>
            </a:r>
            <a:r>
              <a:rPr lang="en-US" sz="2400" baseline="30000" dirty="0">
                <a:latin typeface="Century Gothic" panose="020B0502020202020204" pitchFamily="34" charset="0"/>
              </a:rPr>
              <a:t>3</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mass of solute from a concentration in mol/dm</a:t>
            </a:r>
            <a:r>
              <a:rPr lang="en-US" sz="2400" baseline="30000" dirty="0">
                <a:latin typeface="Century Gothic" panose="020B0502020202020204" pitchFamily="34" charset="0"/>
              </a:rPr>
              <a:t>3</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the concentration of a solution is related to the mass of solute and the volume of the solution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10834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moles</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282658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11" name="Rectangle 10">
            <a:extLst>
              <a:ext uri="{FF2B5EF4-FFF2-40B4-BE49-F238E27FC236}">
                <a16:creationId xmlns:a16="http://schemas.microsoft.com/office/drawing/2014/main" id="{1A25FDA9-8BCA-5B8B-691C-BED6903084ED}"/>
              </a:ext>
            </a:extLst>
          </p:cNvPr>
          <p:cNvSpPr/>
          <p:nvPr/>
        </p:nvSpPr>
        <p:spPr>
          <a:xfrm>
            <a:off x="4163694" y="5764696"/>
            <a:ext cx="2340624" cy="7396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solution</a:t>
            </a:r>
          </a:p>
        </p:txBody>
      </p:sp>
      <p:cxnSp>
        <p:nvCxnSpPr>
          <p:cNvPr id="4" name="Straight Connector 3">
            <a:extLst>
              <a:ext uri="{FF2B5EF4-FFF2-40B4-BE49-F238E27FC236}">
                <a16:creationId xmlns:a16="http://schemas.microsoft.com/office/drawing/2014/main" id="{0AC94414-9A88-07CF-0FCC-051714ECCB0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67391A3C-6A9E-AD3F-E1B8-158786FAEE1A}"/>
              </a:ext>
            </a:extLst>
          </p:cNvPr>
          <p:cNvPicPr>
            <a:picLocks noChangeAspect="1"/>
          </p:cNvPicPr>
          <p:nvPr/>
        </p:nvPicPr>
        <p:blipFill>
          <a:blip r:embed="rId3"/>
          <a:stretch>
            <a:fillRect/>
          </a:stretch>
        </p:blipFill>
        <p:spPr>
          <a:xfrm>
            <a:off x="6924001" y="4196442"/>
            <a:ext cx="4522327" cy="254342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EA392C40-607A-B466-445D-0DC0C9C6E2BE}"/>
              </a:ext>
            </a:extLst>
          </p:cNvPr>
          <p:cNvSpPr txBox="1"/>
          <p:nvPr/>
        </p:nvSpPr>
        <p:spPr>
          <a:xfrm>
            <a:off x="470751" y="2656840"/>
            <a:ext cx="10619985" cy="3785611"/>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09FEBAA-0951-7790-FA4F-13F60F513C59}"/>
              </a:ext>
            </a:extLst>
          </p:cNvPr>
          <p:cNvSpPr>
            <a:spLocks noGrp="1"/>
          </p:cNvSpPr>
          <p:nvPr>
            <p:ph type="title"/>
          </p:nvPr>
        </p:nvSpPr>
        <p:spPr/>
        <p:txBody>
          <a:bodyPr/>
          <a:lstStyle/>
          <a:p>
            <a:r>
              <a:rPr lang="en-GB" dirty="0">
                <a:latin typeface="Century Gothic" panose="020B0502020202020204" pitchFamily="34" charset="0"/>
              </a:rPr>
              <a:t>Concentration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A1B27BC-50F8-D20E-9B42-5E1AE7400981}"/>
                  </a:ext>
                </a:extLst>
              </p:cNvPr>
              <p:cNvSpPr txBox="1"/>
              <p:nvPr/>
            </p:nvSpPr>
            <p:spPr>
              <a:xfrm>
                <a:off x="467360" y="772160"/>
                <a:ext cx="5981125" cy="1832874"/>
              </a:xfrm>
              <a:prstGeom prst="rect">
                <a:avLst/>
              </a:prstGeom>
              <a:noFill/>
            </p:spPr>
            <p:txBody>
              <a:bodyPr wrap="none" rtlCol="0">
                <a:spAutoFit/>
              </a:bodyPr>
              <a:lstStyle/>
              <a:p>
                <a:r>
                  <a:rPr lang="en-GB" sz="2400" b="0" dirty="0">
                    <a:latin typeface="Century Gothic" panose="020B0502020202020204" pitchFamily="34" charset="0"/>
                  </a:rPr>
                  <a:t>We know that:</a:t>
                </a: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gives us a concentration in </a:t>
                </a:r>
                <a:r>
                  <a:rPr lang="en-GB" sz="2400" b="1" dirty="0">
                    <a:latin typeface="Century Gothic" panose="020B0502020202020204" pitchFamily="34" charset="0"/>
                  </a:rPr>
                  <a:t>g/dm</a:t>
                </a:r>
                <a:r>
                  <a:rPr lang="en-GB" sz="2400" b="1" baseline="30000" dirty="0">
                    <a:latin typeface="Century Gothic" panose="020B0502020202020204" pitchFamily="34" charset="0"/>
                  </a:rPr>
                  <a:t>3</a:t>
                </a:r>
                <a:r>
                  <a:rPr lang="en-GB" sz="2400" b="1" dirty="0">
                    <a:latin typeface="Century Gothic" panose="020B0502020202020204" pitchFamily="34" charset="0"/>
                  </a:rPr>
                  <a:t>. </a:t>
                </a:r>
              </a:p>
            </p:txBody>
          </p:sp>
        </mc:Choice>
        <mc:Fallback xmlns="">
          <p:sp>
            <p:nvSpPr>
              <p:cNvPr id="3" name="TextBox 2">
                <a:extLst>
                  <a:ext uri="{FF2B5EF4-FFF2-40B4-BE49-F238E27FC236}">
                    <a16:creationId xmlns:a16="http://schemas.microsoft.com/office/drawing/2014/main" id="{8A1B27BC-50F8-D20E-9B42-5E1AE7400981}"/>
                  </a:ext>
                </a:extLst>
              </p:cNvPr>
              <p:cNvSpPr txBox="1">
                <a:spLocks noRot="1" noChangeAspect="1" noMove="1" noResize="1" noEditPoints="1" noAdjustHandles="1" noChangeArrowheads="1" noChangeShapeType="1" noTextEdit="1"/>
              </p:cNvSpPr>
              <p:nvPr/>
            </p:nvSpPr>
            <p:spPr>
              <a:xfrm>
                <a:off x="467360" y="772160"/>
                <a:ext cx="5981125" cy="1832874"/>
              </a:xfrm>
              <a:prstGeom prst="rect">
                <a:avLst/>
              </a:prstGeom>
              <a:blipFill>
                <a:blip r:embed="rId3"/>
                <a:stretch>
                  <a:fillRect l="-1483" t="-2069" r="-636" b="-7586"/>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6A865076-3DAB-D136-E167-D1C191025FAC}"/>
              </a:ext>
            </a:extLst>
          </p:cNvPr>
          <p:cNvSpPr txBox="1"/>
          <p:nvPr/>
        </p:nvSpPr>
        <p:spPr>
          <a:xfrm>
            <a:off x="457200" y="3098800"/>
            <a:ext cx="10393680" cy="1200329"/>
          </a:xfrm>
          <a:prstGeom prst="rect">
            <a:avLst/>
          </a:prstGeom>
          <a:noFill/>
        </p:spPr>
        <p:txBody>
          <a:bodyPr wrap="square" rtlCol="0">
            <a:spAutoFit/>
          </a:bodyPr>
          <a:lstStyle/>
          <a:p>
            <a:r>
              <a:rPr lang="en-GB" sz="2400" b="0" dirty="0">
                <a:latin typeface="Century Gothic" panose="020B0502020202020204" pitchFamily="34" charset="0"/>
              </a:rPr>
              <a:t>When working with chemical reactions, it is much more useful for scientists to have a measure of the number of particles that are actually present</a:t>
            </a:r>
            <a:r>
              <a:rPr lang="en-GB" sz="2400" b="1" dirty="0">
                <a:latin typeface="Century Gothic" panose="020B0502020202020204" pitchFamily="34" charset="0"/>
              </a:rPr>
              <a:t>. </a:t>
            </a:r>
          </a:p>
        </p:txBody>
      </p:sp>
      <p:sp>
        <p:nvSpPr>
          <p:cNvPr id="5" name="TextBox 4">
            <a:extLst>
              <a:ext uri="{FF2B5EF4-FFF2-40B4-BE49-F238E27FC236}">
                <a16:creationId xmlns:a16="http://schemas.microsoft.com/office/drawing/2014/main" id="{A1FC29F8-9427-F5FA-ADB0-F0B57971E660}"/>
              </a:ext>
            </a:extLst>
          </p:cNvPr>
          <p:cNvSpPr txBox="1"/>
          <p:nvPr/>
        </p:nvSpPr>
        <p:spPr>
          <a:xfrm>
            <a:off x="467360" y="4389120"/>
            <a:ext cx="10393680" cy="1938992"/>
          </a:xfrm>
          <a:prstGeom prst="rect">
            <a:avLst/>
          </a:prstGeom>
          <a:noFill/>
        </p:spPr>
        <p:txBody>
          <a:bodyPr wrap="square" rtlCol="0">
            <a:spAutoFit/>
          </a:bodyPr>
          <a:lstStyle/>
          <a:p>
            <a:r>
              <a:rPr lang="en-GB" sz="2400" b="0" dirty="0">
                <a:latin typeface="Century Gothic" panose="020B0502020202020204" pitchFamily="34" charset="0"/>
              </a:rPr>
              <a:t>We can also calculate concentration in moles per cubic decimetre (</a:t>
            </a:r>
            <a:r>
              <a:rPr lang="en-GB" sz="2400" b="1" dirty="0">
                <a:latin typeface="Century Gothic" panose="020B0502020202020204" pitchFamily="34" charset="0"/>
              </a:rPr>
              <a:t>mol/dm</a:t>
            </a:r>
            <a:r>
              <a:rPr lang="en-GB" sz="2400" b="1" baseline="30000" dirty="0">
                <a:latin typeface="Century Gothic" panose="020B0502020202020204" pitchFamily="34" charset="0"/>
              </a:rPr>
              <a:t>3</a:t>
            </a:r>
            <a:r>
              <a:rPr lang="en-GB" sz="2400" b="0" dirty="0">
                <a:latin typeface="Century Gothic" panose="020B0502020202020204" pitchFamily="34" charset="0"/>
              </a:rPr>
              <a:t>). </a:t>
            </a:r>
          </a:p>
          <a:p>
            <a:endParaRPr lang="en-GB" sz="2400" dirty="0">
              <a:latin typeface="Century Gothic" panose="020B0502020202020204" pitchFamily="34" charset="0"/>
            </a:endParaRPr>
          </a:p>
          <a:p>
            <a:r>
              <a:rPr lang="en-GB" sz="2400" dirty="0">
                <a:latin typeface="Century Gothic" panose="020B0502020202020204" pitchFamily="34" charset="0"/>
              </a:rPr>
              <a:t>This tells us how many particles there are of a substance in a given volume of solution, rather than just the mass in grams.</a:t>
            </a:r>
          </a:p>
        </p:txBody>
      </p:sp>
      <p:pic>
        <p:nvPicPr>
          <p:cNvPr id="12290" name="Picture 2" descr="Flasks, Chemistry, Chemical, Experiment">
            <a:extLst>
              <a:ext uri="{FF2B5EF4-FFF2-40B4-BE49-F238E27FC236}">
                <a16:creationId xmlns:a16="http://schemas.microsoft.com/office/drawing/2014/main" id="{F9778D7A-C798-13E7-6150-A11A8B906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9926" y="0"/>
            <a:ext cx="2228626" cy="2296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1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36307DBD-B46A-402B-1044-F44DF00E6954}"/>
              </a:ext>
            </a:extLst>
          </p:cNvPr>
          <p:cNvSpPr txBox="1"/>
          <p:nvPr/>
        </p:nvSpPr>
        <p:spPr>
          <a:xfrm>
            <a:off x="369151" y="889000"/>
            <a:ext cx="10619985" cy="5262939"/>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ED0AD05-6D55-D2A2-481D-429D657B8214}"/>
              </a:ext>
            </a:extLst>
          </p:cNvPr>
          <p:cNvSpPr>
            <a:spLocks noGrp="1"/>
          </p:cNvSpPr>
          <p:nvPr>
            <p:ph type="title"/>
          </p:nvPr>
        </p:nvSpPr>
        <p:spPr/>
        <p:txBody>
          <a:bodyPr/>
          <a:lstStyle/>
          <a:p>
            <a:r>
              <a:rPr lang="en-GB" dirty="0">
                <a:latin typeface="Century Gothic" panose="020B0502020202020204" pitchFamily="34" charset="0"/>
              </a:rPr>
              <a:t>Mol/dm</a:t>
            </a:r>
            <a:r>
              <a:rPr lang="en-GB" baseline="30000" dirty="0">
                <a:latin typeface="Century Gothic" panose="020B0502020202020204" pitchFamily="34" charset="0"/>
              </a:rPr>
              <a:t>3</a:t>
            </a:r>
          </a:p>
        </p:txBody>
      </p:sp>
      <p:cxnSp>
        <p:nvCxnSpPr>
          <p:cNvPr id="3" name="Straight Connector 2">
            <a:extLst>
              <a:ext uri="{FF2B5EF4-FFF2-40B4-BE49-F238E27FC236}">
                <a16:creationId xmlns:a16="http://schemas.microsoft.com/office/drawing/2014/main" id="{971921B9-FD95-84CD-86E0-07ABA162B66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8A06097-75F9-B9AD-18F0-58CBA7F3328C}"/>
                  </a:ext>
                </a:extLst>
              </p:cNvPr>
              <p:cNvSpPr txBox="1"/>
              <p:nvPr/>
            </p:nvSpPr>
            <p:spPr>
              <a:xfrm>
                <a:off x="406400" y="1076960"/>
                <a:ext cx="6336991" cy="1902509"/>
              </a:xfrm>
              <a:prstGeom prst="rect">
                <a:avLst/>
              </a:prstGeom>
              <a:noFill/>
            </p:spPr>
            <p:txBody>
              <a:bodyPr wrap="none" rtlCol="0">
                <a:spAutoFit/>
              </a:bodyPr>
              <a:lstStyle/>
              <a:p>
                <a:r>
                  <a:rPr lang="en-GB" sz="2400" b="0" dirty="0">
                    <a:latin typeface="Century Gothic" panose="020B0502020202020204" pitchFamily="34" charset="0"/>
                  </a:rPr>
                  <a:t>We can use the equation:</a:t>
                </a: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𝐂𝐨𝐧𝐜𝐞𝐧𝐭𝐫𝐚𝐭𝐢𝐨𝐧</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𝐧𝐮𝐦𝐛𝐞𝐫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num>
                        <m:den>
                          <m:r>
                            <a:rPr lang="en-GB" sz="2400" b="1" i="0" dirty="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gives us a concentration in </a:t>
                </a:r>
                <a:r>
                  <a:rPr lang="en-GB" sz="2400" b="1" dirty="0">
                    <a:latin typeface="Century Gothic" panose="020B0502020202020204" pitchFamily="34" charset="0"/>
                  </a:rPr>
                  <a:t>mol/dm</a:t>
                </a:r>
                <a:r>
                  <a:rPr lang="en-GB" sz="2400" b="1" baseline="30000" dirty="0">
                    <a:latin typeface="Century Gothic" panose="020B0502020202020204" pitchFamily="34" charset="0"/>
                  </a:rPr>
                  <a:t>3</a:t>
                </a:r>
                <a:r>
                  <a:rPr lang="en-GB" sz="2400" b="1" dirty="0">
                    <a:latin typeface="Century Gothic" panose="020B0502020202020204" pitchFamily="34" charset="0"/>
                  </a:rPr>
                  <a:t>. </a:t>
                </a:r>
              </a:p>
            </p:txBody>
          </p:sp>
        </mc:Choice>
        <mc:Fallback xmlns="">
          <p:sp>
            <p:nvSpPr>
              <p:cNvPr id="4" name="TextBox 3">
                <a:extLst>
                  <a:ext uri="{FF2B5EF4-FFF2-40B4-BE49-F238E27FC236}">
                    <a16:creationId xmlns:a16="http://schemas.microsoft.com/office/drawing/2014/main" id="{18A06097-75F9-B9AD-18F0-58CBA7F3328C}"/>
                  </a:ext>
                </a:extLst>
              </p:cNvPr>
              <p:cNvSpPr txBox="1">
                <a:spLocks noRot="1" noChangeAspect="1" noMove="1" noResize="1" noEditPoints="1" noAdjustHandles="1" noChangeArrowheads="1" noChangeShapeType="1" noTextEdit="1"/>
              </p:cNvSpPr>
              <p:nvPr/>
            </p:nvSpPr>
            <p:spPr>
              <a:xfrm>
                <a:off x="406400" y="1076960"/>
                <a:ext cx="6336991" cy="1902509"/>
              </a:xfrm>
              <a:prstGeom prst="rect">
                <a:avLst/>
              </a:prstGeom>
              <a:blipFill>
                <a:blip r:embed="rId3"/>
                <a:stretch>
                  <a:fillRect l="-1603" t="-1987" r="-601" b="-662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D6A735C-6D97-5F68-5C50-0A82DE8C7948}"/>
                  </a:ext>
                </a:extLst>
              </p:cNvPr>
              <p:cNvSpPr txBox="1"/>
              <p:nvPr/>
            </p:nvSpPr>
            <p:spPr>
              <a:xfrm>
                <a:off x="538480" y="3688080"/>
                <a:ext cx="9209572" cy="1902509"/>
              </a:xfrm>
              <a:prstGeom prst="rect">
                <a:avLst/>
              </a:prstGeom>
              <a:noFill/>
            </p:spPr>
            <p:txBody>
              <a:bodyPr wrap="none" rtlCol="0">
                <a:spAutoFit/>
              </a:bodyPr>
              <a:lstStyle/>
              <a:p>
                <a:r>
                  <a:rPr lang="en-GB" sz="2400" b="0" dirty="0">
                    <a:latin typeface="Century Gothic" panose="020B0502020202020204" pitchFamily="34" charset="0"/>
                  </a:rPr>
                  <a:t>If we know the mass of solute, we can also use the equation:</a:t>
                </a:r>
              </a:p>
              <a:p>
                <a:pPr/>
                <a14:m>
                  <m:oMathPara xmlns:m="http://schemas.openxmlformats.org/officeDocument/2006/math">
                    <m:oMathParaPr>
                      <m:jc m:val="centerGroup"/>
                    </m:oMathParaPr>
                    <m:oMath xmlns:m="http://schemas.openxmlformats.org/officeDocument/2006/math">
                      <m:r>
                        <a:rPr lang="en-GB" sz="2400" b="1" i="0" dirty="0" smtClean="0">
                          <a:solidFill>
                            <a:schemeClr val="accent1"/>
                          </a:solidFill>
                          <a:latin typeface="Cambria Math" panose="02040503050406030204" pitchFamily="18" charset="0"/>
                        </a:rPr>
                        <m:t>𝐍𝐮𝐦𝐛𝐞𝐫</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𝐨𝐟</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𝐦𝐨𝐥𝐞𝐬</m:t>
                      </m:r>
                      <m:r>
                        <a:rPr lang="en-GB"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𝐌</m:t>
                          </m:r>
                          <m:r>
                            <a:rPr lang="en-GB" sz="2400" b="1" i="0" baseline="-25000" dirty="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gives us the number of moles</a:t>
                </a:r>
                <a:r>
                  <a:rPr lang="en-GB" sz="2400" b="1" dirty="0">
                    <a:latin typeface="Century Gothic" panose="020B0502020202020204" pitchFamily="34" charset="0"/>
                  </a:rPr>
                  <a:t>. </a:t>
                </a:r>
              </a:p>
            </p:txBody>
          </p:sp>
        </mc:Choice>
        <mc:Fallback xmlns="">
          <p:sp>
            <p:nvSpPr>
              <p:cNvPr id="5" name="TextBox 4">
                <a:extLst>
                  <a:ext uri="{FF2B5EF4-FFF2-40B4-BE49-F238E27FC236}">
                    <a16:creationId xmlns:a16="http://schemas.microsoft.com/office/drawing/2014/main" id="{DD6A735C-6D97-5F68-5C50-0A82DE8C7948}"/>
                  </a:ext>
                </a:extLst>
              </p:cNvPr>
              <p:cNvSpPr txBox="1">
                <a:spLocks noRot="1" noChangeAspect="1" noMove="1" noResize="1" noEditPoints="1" noAdjustHandles="1" noChangeArrowheads="1" noChangeShapeType="1" noTextEdit="1"/>
              </p:cNvSpPr>
              <p:nvPr/>
            </p:nvSpPr>
            <p:spPr>
              <a:xfrm>
                <a:off x="538480" y="3688080"/>
                <a:ext cx="9209572" cy="1902509"/>
              </a:xfrm>
              <a:prstGeom prst="rect">
                <a:avLst/>
              </a:prstGeom>
              <a:blipFill>
                <a:blip r:embed="rId4"/>
                <a:stretch>
                  <a:fillRect l="-964" t="-2649" b="-2649"/>
                </a:stretch>
              </a:blipFill>
            </p:spPr>
            <p:txBody>
              <a:bodyPr/>
              <a:lstStyle/>
              <a:p>
                <a:r>
                  <a:rPr lang="en-GB">
                    <a:noFill/>
                  </a:rPr>
                  <a:t> </a:t>
                </a:r>
              </a:p>
            </p:txBody>
          </p:sp>
        </mc:Fallback>
      </mc:AlternateContent>
    </p:spTree>
    <p:extLst>
      <p:ext uri="{BB962C8B-B14F-4D97-AF65-F5344CB8AC3E}">
        <p14:creationId xmlns:p14="http://schemas.microsoft.com/office/powerpoint/2010/main" val="1069347388"/>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e7f29ac3-c74a-46a7-9e80-ec6458dc319f"/>
    <ds:schemaRef ds:uri="http://schemas.microsoft.com/office/2006/metadata/properties"/>
    <ds:schemaRef ds:uri="http://schemas.microsoft.com/office/2006/documentManagement/types"/>
    <ds:schemaRef ds:uri="http://schemas.microsoft.com/office/infopath/2007/PartnerControls"/>
    <ds:schemaRef ds:uri="9dd66dd2-dc2f-4e10-8286-f1da66314693"/>
    <ds:schemaRef ds:uri="http://purl.org/dc/terms/"/>
    <ds:schemaRef ds:uri="http://purl.org/dc/elements/1.1/"/>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97FE9D49-B300-49DE-B8CC-8596FDBA97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1719</TotalTime>
  <Words>5528</Words>
  <Application>Microsoft Macintosh PowerPoint</Application>
  <PresentationFormat>Widescreen</PresentationFormat>
  <Paragraphs>569</Paragraphs>
  <Slides>28</Slides>
  <Notes>22</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C4.3.5</vt:lpstr>
      <vt:lpstr>PowerPoint Presentation</vt:lpstr>
      <vt:lpstr>This is the fix-it portion of the lesson</vt:lpstr>
      <vt:lpstr>Concentration</vt:lpstr>
      <vt:lpstr>Mol/dm3</vt:lpstr>
      <vt:lpstr>Worked Example</vt:lpstr>
      <vt:lpstr>Which of these statements are correct?</vt:lpstr>
      <vt:lpstr>Discuss with your partner how you should solve this question.  Work together to find the answer.  Some glucose (C6H12O6) was dissolved in 500 cm3 of water.  The concentration of the solution was 0.4 mol/dm3.   What mass of glucose was dissolved in the solution?</vt:lpstr>
      <vt:lpstr>True or false?</vt:lpstr>
      <vt:lpstr>Drill</vt:lpstr>
      <vt:lpstr>Drill answers</vt:lpstr>
      <vt:lpstr>I: Calculating concentration</vt:lpstr>
      <vt:lpstr>We: Calculating concentration</vt:lpstr>
      <vt:lpstr>You: Calculating concentration</vt:lpstr>
      <vt:lpstr>Activity</vt:lpstr>
      <vt:lpstr>Answers</vt:lpstr>
      <vt:lpstr>Answers</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204</cp:revision>
  <dcterms:created xsi:type="dcterms:W3CDTF">2019-03-21T11:24:14Z</dcterms:created>
  <dcterms:modified xsi:type="dcterms:W3CDTF">2023-11-15T14:53:31Z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